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Lst>
  <p:sldSz cy="5143500" cx="9144000"/>
  <p:notesSz cx="6858000" cy="9144000"/>
  <p:embeddedFontLst>
    <p:embeddedFont>
      <p:font typeface="Montserrat"/>
      <p:regular r:id="rId160"/>
      <p:bold r:id="rId161"/>
      <p:italic r:id="rId162"/>
      <p:boldItalic r:id="rId163"/>
    </p:embeddedFont>
    <p:embeddedFont>
      <p:font typeface="Lato"/>
      <p:regular r:id="rId164"/>
      <p:bold r:id="rId165"/>
      <p:italic r:id="rId166"/>
      <p:boldItalic r:id="rId1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Lato-bold.fntdata"/><Relationship Id="rId69" Type="http://schemas.openxmlformats.org/officeDocument/2006/relationships/slide" Target="slides/slide64.xml"/><Relationship Id="rId164" Type="http://schemas.openxmlformats.org/officeDocument/2006/relationships/font" Target="fonts/Lato-regular.fntdata"/><Relationship Id="rId163" Type="http://schemas.openxmlformats.org/officeDocument/2006/relationships/font" Target="fonts/Montserrat-boldItalic.fntdata"/><Relationship Id="rId162" Type="http://schemas.openxmlformats.org/officeDocument/2006/relationships/font" Target="fonts/Montserrat-italic.fntdata"/><Relationship Id="rId167" Type="http://schemas.openxmlformats.org/officeDocument/2006/relationships/font" Target="fonts/Lato-boldItalic.fntdata"/><Relationship Id="rId166" Type="http://schemas.openxmlformats.org/officeDocument/2006/relationships/font" Target="fonts/Lato-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Montserrat-bold.fntdata"/><Relationship Id="rId54" Type="http://schemas.openxmlformats.org/officeDocument/2006/relationships/slide" Target="slides/slide49.xml"/><Relationship Id="rId160" Type="http://schemas.openxmlformats.org/officeDocument/2006/relationships/font" Target="fonts/Montserrat-regular.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0b7ec77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0b7ec77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0b7ec7770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0b7ec7770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0ffec61642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0ffec61642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0ffec61642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0ffec61642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0ffec61642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0ffec61642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0ffec6164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0ffec61642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ffec6164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0ffec6164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1174e78b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1174e78b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1174e78ba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1174e78ba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174e78b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174e78b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1174e78ba3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1174e78ba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1174e78ba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1174e78ba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0b7ec7770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0b7ec7770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1174e78ba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1174e78ba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1174e78ba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1174e78ba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1174e78ba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1174e78ba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1174e78ba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1174e78ba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1174e78ba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1174e78ba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1174e78ba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1174e78ba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1174e78ba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1174e78ba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1174e78ba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1174e78ba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1174e78ba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1174e78ba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1174e78ba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1174e78ba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0b7ec7770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0b7ec7770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1174e78ba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1174e78ba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1174e78ba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1174e78ba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1174e78ba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1174e78ba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1174e78ba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1174e78ba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1174e78ba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1174e78ba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1174e78ba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1174e78ba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1174e78ba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1174e78ba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1174e78ba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1174e78ba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1174e78ba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1174e78ba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1174e78ba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1174e78ba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0b7ec7770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0b7ec777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1174e78ba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1174e78ba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1174e78ba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1174e78ba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1174e78ba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1174e78ba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1174e78ba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1174e78ba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1174e78ba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1174e78ba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1174e78ba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1174e78ba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1174e78ba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1174e78ba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1174e78ba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1174e78ba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118e1f22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118e1f22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118e1f22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118e1f22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0b7ec7770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0b7ec7770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118e1f225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118e1f225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118e1f22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118e1f22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1174e78ba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1174e78ba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1174e78ba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1174e78ba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118e1f225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118e1f225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118e1f225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118e1f225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118e1f225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118e1f225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118e1f225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118e1f225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118e1f225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118e1f225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118e1f225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118e1f225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0b7ec7770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0b7ec7770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118e1f225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118e1f225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118e1f22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118e1f22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118e1f225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118e1f225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118e1f225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118e1f225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118e1f225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118e1f225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0b7ec7770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0b7ec7770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0b7ec7770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0b7ec7770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0b7ec7770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0b7ec7770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0b7ec7770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0b7ec7770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0b7ec7770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0b7ec7770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0b7ec777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0b7ec777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0b7ec7770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0b7ec7770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fe6c87e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fe6c87e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fe6c87e5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fe6c87e5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fe6c87e5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fe6c87e5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fe6c87e5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fe6c87e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fe6c87e5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fe6c87e5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fe6c87e5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fe6c87e5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14369f3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14369f3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14369f3e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14369f3e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0b7ec7770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0b7ec7770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14369f3e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14369f3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14369f3e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14369f3e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14369f3e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14369f3e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14369f3e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14369f3e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14369f3e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14369f3e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14369f3e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14369f3e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14369f3e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14369f3e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14369f3e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14369f3e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14369f3e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14369f3e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114369f3e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114369f3e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0b7ec7770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0b7ec7770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14369f3e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114369f3e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ffec6164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ffec6164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ffec6164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ffec6164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ffec6164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ffec6164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ffec6164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0ffec6164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ffec6164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0ffec6164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ffec6164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ffec6164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ffec6164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ffec6164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ffec6164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ffec6164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ffec6164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ffec6164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0b7ec7770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0b7ec7770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ffec6164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ffec6164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ffec6164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0ffec6164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ffec6164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ffec6164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ffec6164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0ffec6164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ffec6164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0ffec6164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ffec6164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0ffec6164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ffec6164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0ffec6164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0ffec6164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0ffec6164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0ffec6164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0ffec6164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ffec6164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0ffec6164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0b7ec7770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0b7ec7770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ffec6164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ffec6164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ffec6164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0ffec6164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ffec6164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0ffec6164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0ffec6164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0ffec6164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ffec6164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ffec6164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0ffec6164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0ffec6164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0ffec6164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0ffec6164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0ffec61642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0ffec6164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ffec6164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0ffec6164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ffec6164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0ffec6164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0b7ec7770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0b7ec7770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ffec6164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0ffec6164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ffec6164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0ffec6164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ffec6164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ffec6164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0ffec6164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0ffec6164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ffec6164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ffec6164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0ffec6164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0ffec6164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0ffec6164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0ffec6164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0ffec61642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0ffec61642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ffec61642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0ffec61642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0ffec61642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0ffec6164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0b7ec7770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0b7ec7770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0ffec6164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0ffec6164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0ffec6164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0ffec6164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0ffec6164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0ffec6164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0ffec61642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0ffec61642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0ffec6164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0ffec6164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0ffec6164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0ffec6164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0ffec61642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0ffec61642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0ffec6164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0ffec61642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0ffec61642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0ffec61642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18e1f225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118e1f225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0b7ec7770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0b7ec7770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118e1f225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118e1f225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18e1f225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18e1f225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0ffec61642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0ffec61642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18e1f225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118e1f225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0ffec61642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0ffec61642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0ffec61642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0ffec61642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0ffec61642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0ffec61642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0ffec6164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0ffec61642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0ffec61642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0ffec61642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ffec61642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0ffec61642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7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8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77.png"/><Relationship Id="rId4" Type="http://schemas.openxmlformats.org/officeDocument/2006/relationships/image" Target="../media/image8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85.png"/><Relationship Id="rId4" Type="http://schemas.openxmlformats.org/officeDocument/2006/relationships/image" Target="../media/image8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8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8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06.png"/><Relationship Id="rId4" Type="http://schemas.openxmlformats.org/officeDocument/2006/relationships/image" Target="../media/image9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97.png"/><Relationship Id="rId4" Type="http://schemas.openxmlformats.org/officeDocument/2006/relationships/image" Target="../media/image10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9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9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9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9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8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0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93.png"/><Relationship Id="rId4" Type="http://schemas.openxmlformats.org/officeDocument/2006/relationships/image" Target="../media/image98.png"/><Relationship Id="rId5" Type="http://schemas.openxmlformats.org/officeDocument/2006/relationships/image" Target="../media/image9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11.png"/><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13.png"/><Relationship Id="rId4" Type="http://schemas.openxmlformats.org/officeDocument/2006/relationships/image" Target="../media/image10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0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0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15.png"/><Relationship Id="rId4" Type="http://schemas.openxmlformats.org/officeDocument/2006/relationships/image" Target="../media/image10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www.programiz.com/dsa/divide-and-conqu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09.png"/><Relationship Id="rId4" Type="http://schemas.openxmlformats.org/officeDocument/2006/relationships/image" Target="../media/image112.png"/><Relationship Id="rId5" Type="http://schemas.openxmlformats.org/officeDocument/2006/relationships/image" Target="../media/image110.png"/><Relationship Id="rId6" Type="http://schemas.openxmlformats.org/officeDocument/2006/relationships/image" Target="../media/image10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1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1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16.png"/><Relationship Id="rId6"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4.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programiz.com/data-structures/circular-queu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5.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www.programiz.com/dsa/linked-list-operations#traverse" TargetMode="External"/><Relationship Id="rId4" Type="http://schemas.openxmlformats.org/officeDocument/2006/relationships/hyperlink" Target="https://www.programiz.com/dsa/linked-list-operations#add" TargetMode="External"/><Relationship Id="rId5" Type="http://schemas.openxmlformats.org/officeDocument/2006/relationships/hyperlink" Target="https://www.programiz.com/dsa/linked-list-operations#delete" TargetMode="External"/><Relationship Id="rId6" Type="http://schemas.openxmlformats.org/officeDocument/2006/relationships/hyperlink" Target="https://www.programiz.com/dsa/linked-list-operations#search" TargetMode="External"/><Relationship Id="rId7" Type="http://schemas.openxmlformats.org/officeDocument/2006/relationships/hyperlink" Target="https://www.programiz.com/dsa/linked-list-operations#sort"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www.programiz.com/dsa/bubble-sort"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www.programiz.com/dsa/linked-list-types#singly" TargetMode="External"/><Relationship Id="rId4" Type="http://schemas.openxmlformats.org/officeDocument/2006/relationships/hyperlink" Target="https://www.programiz.com/dsa/linked-list-types#doubly" TargetMode="External"/><Relationship Id="rId5" Type="http://schemas.openxmlformats.org/officeDocument/2006/relationships/hyperlink" Target="https://www.programiz.com/dsa/linked-list-types#circular"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66.png"/><Relationship Id="rId4" Type="http://schemas.openxmlformats.org/officeDocument/2006/relationships/image" Target="../media/image60.png"/><Relationship Id="rId5"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67.png"/><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9.png"/><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68.png"/><Relationship Id="rId4" Type="http://schemas.openxmlformats.org/officeDocument/2006/relationships/image" Target="../media/image63.png"/><Relationship Id="rId5" Type="http://schemas.openxmlformats.org/officeDocument/2006/relationships/image" Target="../media/image73.png"/><Relationship Id="rId6" Type="http://schemas.openxmlformats.org/officeDocument/2006/relationships/image" Target="../media/image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5.png"/><Relationship Id="rId4" Type="http://schemas.openxmlformats.org/officeDocument/2006/relationships/image" Target="../media/image7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2.png"/><Relationship Id="rId4" Type="http://schemas.openxmlformats.org/officeDocument/2006/relationships/image" Target="../media/image80.png"/><Relationship Id="rId5" Type="http://schemas.openxmlformats.org/officeDocument/2006/relationships/image" Target="../media/image78.png"/><Relationship Id="rId6" Type="http://schemas.openxmlformats.org/officeDocument/2006/relationships/image" Target="../media/image7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Structures and Algorithms</a:t>
            </a:r>
            <a:endParaRPr/>
          </a:p>
        </p:txBody>
      </p:sp>
      <p:sp>
        <p:nvSpPr>
          <p:cNvPr id="135" name="Google Shape;135;p13"/>
          <p:cNvSpPr txBox="1"/>
          <p:nvPr>
            <p:ph idx="1" type="subTitle"/>
          </p:nvPr>
        </p:nvSpPr>
        <p:spPr>
          <a:xfrm>
            <a:off x="4840950" y="3653125"/>
            <a:ext cx="3713700" cy="7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Zero Pro Bootcamp Level-3</a:t>
            </a:r>
            <a:endParaRPr sz="2000"/>
          </a:p>
          <a:p>
            <a:pPr indent="0" lvl="0" marL="0" rtl="0" algn="l">
              <a:spcBef>
                <a:spcPts val="0"/>
              </a:spcBef>
              <a:spcAft>
                <a:spcPts val="0"/>
              </a:spcAft>
              <a:buNone/>
            </a:pPr>
            <a:r>
              <a:rPr lang="en" sz="2000"/>
              <a:t>Myanmar IT Bootcamp</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Check whether a number is prime or not</a:t>
            </a:r>
            <a:endParaRPr/>
          </a:p>
        </p:txBody>
      </p:sp>
      <p:pic>
        <p:nvPicPr>
          <p:cNvPr id="192" name="Google Shape;192;p22"/>
          <p:cNvPicPr preferRelativeResize="0"/>
          <p:nvPr/>
        </p:nvPicPr>
        <p:blipFill>
          <a:blip r:embed="rId3">
            <a:alphaModFix/>
          </a:blip>
          <a:stretch>
            <a:fillRect/>
          </a:stretch>
        </p:blipFill>
        <p:spPr>
          <a:xfrm>
            <a:off x="1978950" y="1140375"/>
            <a:ext cx="4475651" cy="39560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1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77" name="Google Shape;777;p11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8" name="Google Shape;778;p112"/>
          <p:cNvPicPr preferRelativeResize="0"/>
          <p:nvPr/>
        </p:nvPicPr>
        <p:blipFill>
          <a:blip r:embed="rId3">
            <a:alphaModFix/>
          </a:blip>
          <a:stretch>
            <a:fillRect/>
          </a:stretch>
        </p:blipFill>
        <p:spPr>
          <a:xfrm>
            <a:off x="0" y="422439"/>
            <a:ext cx="9144001" cy="429862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84" name="Google Shape;784;p11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5" name="Google Shape;785;p113"/>
          <p:cNvPicPr preferRelativeResize="0"/>
          <p:nvPr/>
        </p:nvPicPr>
        <p:blipFill>
          <a:blip r:embed="rId3">
            <a:alphaModFix/>
          </a:blip>
          <a:stretch>
            <a:fillRect/>
          </a:stretch>
        </p:blipFill>
        <p:spPr>
          <a:xfrm>
            <a:off x="388429" y="0"/>
            <a:ext cx="8367143" cy="514350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91" name="Google Shape;791;p1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2" name="Google Shape;792;p114"/>
          <p:cNvPicPr preferRelativeResize="0"/>
          <p:nvPr/>
        </p:nvPicPr>
        <p:blipFill>
          <a:blip r:embed="rId3">
            <a:alphaModFix/>
          </a:blip>
          <a:stretch>
            <a:fillRect/>
          </a:stretch>
        </p:blipFill>
        <p:spPr>
          <a:xfrm>
            <a:off x="0" y="100154"/>
            <a:ext cx="9144000" cy="494319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15"/>
          <p:cNvSpPr txBox="1"/>
          <p:nvPr>
            <p:ph idx="1" type="body"/>
          </p:nvPr>
        </p:nvSpPr>
        <p:spPr>
          <a:xfrm>
            <a:off x="1297500" y="6703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Peek (Find max/min)</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Peek operation returns the maximum element from Max Heap or minimum element from Min Heap without deleting the node.</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Extract-Max/Min</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Extract-Max returns the node with maximum value after removing it from a Max Heap whereas Extract-Min returns the node with minimum after removing it from Min Heap.</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03" name="Google Shape;803;p1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Arial"/>
                <a:ea typeface="Arial"/>
                <a:cs typeface="Arial"/>
                <a:sym typeface="Arial"/>
              </a:rPr>
              <a:t>Heap Data Structure Applications</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Heap is used while implementing a priority queue.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Dijkstra's Algorithm</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Heap Sort</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17"/>
          <p:cNvSpPr txBox="1"/>
          <p:nvPr>
            <p:ph type="title"/>
          </p:nvPr>
        </p:nvSpPr>
        <p:spPr>
          <a:xfrm>
            <a:off x="1288075" y="214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Arial"/>
                <a:ea typeface="Arial"/>
                <a:cs typeface="Arial"/>
                <a:sym typeface="Arial"/>
              </a:rPr>
              <a:t>Tree Data Structure</a:t>
            </a:r>
            <a:endParaRPr b="1">
              <a:latin typeface="Arial"/>
              <a:ea typeface="Arial"/>
              <a:cs typeface="Arial"/>
              <a:sym typeface="Arial"/>
            </a:endParaRPr>
          </a:p>
          <a:p>
            <a:pPr indent="0" lvl="0" marL="0" rtl="0" algn="l">
              <a:spcBef>
                <a:spcPts val="200"/>
              </a:spcBef>
              <a:spcAft>
                <a:spcPts val="0"/>
              </a:spcAft>
              <a:buNone/>
            </a:pPr>
            <a:r>
              <a:t/>
            </a:r>
            <a:endParaRPr b="1">
              <a:latin typeface="Arial"/>
              <a:ea typeface="Arial"/>
              <a:cs typeface="Arial"/>
              <a:sym typeface="Arial"/>
            </a:endParaRPr>
          </a:p>
        </p:txBody>
      </p:sp>
      <p:sp>
        <p:nvSpPr>
          <p:cNvPr id="809" name="Google Shape;809;p117"/>
          <p:cNvSpPr txBox="1"/>
          <p:nvPr>
            <p:ph idx="1" type="body"/>
          </p:nvPr>
        </p:nvSpPr>
        <p:spPr>
          <a:xfrm>
            <a:off x="1184475" y="7574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A tree is a nonlinear hierarchical data structure that consists of nodes connected by edges.</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Why Tree Data Structure?</a:t>
            </a:r>
            <a:endParaRPr b="1" sz="1700">
              <a:latin typeface="Arial"/>
              <a:ea typeface="Arial"/>
              <a:cs typeface="Arial"/>
              <a:sym typeface="Arial"/>
            </a:endParaRPr>
          </a:p>
          <a:p>
            <a:pPr indent="0" lvl="0" marL="0" rtl="0" algn="l">
              <a:spcBef>
                <a:spcPts val="20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Other data structures such as arrays, linked list, stack, and queue are linear data structures that store data sequentially. In order to perform any operation in a linear data structure, the time complexity increases with the increase in the data size. But, it is not acceptable in today's computational world.</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Different tree data structures allow quicker and easier access to the data as it is a non-linear data structure.</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15" name="Google Shape;815;p1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6" name="Google Shape;816;p118"/>
          <p:cNvPicPr preferRelativeResize="0"/>
          <p:nvPr/>
        </p:nvPicPr>
        <p:blipFill>
          <a:blip r:embed="rId3">
            <a:alphaModFix/>
          </a:blip>
          <a:stretch>
            <a:fillRect/>
          </a:stretch>
        </p:blipFill>
        <p:spPr>
          <a:xfrm>
            <a:off x="176125" y="1064500"/>
            <a:ext cx="2898825" cy="3202900"/>
          </a:xfrm>
          <a:prstGeom prst="rect">
            <a:avLst/>
          </a:prstGeom>
          <a:noFill/>
          <a:ln>
            <a:noFill/>
          </a:ln>
        </p:spPr>
      </p:pic>
      <p:pic>
        <p:nvPicPr>
          <p:cNvPr id="817" name="Google Shape;817;p118"/>
          <p:cNvPicPr preferRelativeResize="0"/>
          <p:nvPr/>
        </p:nvPicPr>
        <p:blipFill>
          <a:blip r:embed="rId4">
            <a:alphaModFix/>
          </a:blip>
          <a:stretch>
            <a:fillRect/>
          </a:stretch>
        </p:blipFill>
        <p:spPr>
          <a:xfrm>
            <a:off x="3276340" y="902775"/>
            <a:ext cx="5176409" cy="36642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latin typeface="Arial"/>
                <a:ea typeface="Arial"/>
                <a:cs typeface="Arial"/>
                <a:sym typeface="Arial"/>
              </a:rPr>
              <a:t>Tree Terminologies</a:t>
            </a:r>
            <a:endParaRPr/>
          </a:p>
        </p:txBody>
      </p:sp>
      <p:sp>
        <p:nvSpPr>
          <p:cNvPr id="823" name="Google Shape;823;p119"/>
          <p:cNvSpPr txBox="1"/>
          <p:nvPr>
            <p:ph idx="1" type="body"/>
          </p:nvPr>
        </p:nvSpPr>
        <p:spPr>
          <a:xfrm>
            <a:off x="1073925" y="1036225"/>
            <a:ext cx="6867300" cy="31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Node</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A node is an entity that contains a key or value and pointers to its child nodes.</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The last nodes of each path are called </a:t>
            </a:r>
            <a:r>
              <a:rPr b="1" lang="en" sz="1700">
                <a:latin typeface="Arial"/>
                <a:ea typeface="Arial"/>
                <a:cs typeface="Arial"/>
                <a:sym typeface="Arial"/>
              </a:rPr>
              <a:t>leaf nodes or external nodes</a:t>
            </a:r>
            <a:r>
              <a:rPr lang="en" sz="1700">
                <a:latin typeface="Arial"/>
                <a:ea typeface="Arial"/>
                <a:cs typeface="Arial"/>
                <a:sym typeface="Arial"/>
              </a:rPr>
              <a:t> that do not contain a link/pointer to child nodes.</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The node having at least a child node is called an </a:t>
            </a:r>
            <a:r>
              <a:rPr b="1" lang="en" sz="1700">
                <a:latin typeface="Arial"/>
                <a:ea typeface="Arial"/>
                <a:cs typeface="Arial"/>
                <a:sym typeface="Arial"/>
              </a:rPr>
              <a:t>internal node</a:t>
            </a:r>
            <a:r>
              <a:rPr lang="en" sz="1700">
                <a:latin typeface="Arial"/>
                <a:ea typeface="Arial"/>
                <a:cs typeface="Arial"/>
                <a:sym typeface="Arial"/>
              </a:rPr>
              <a:t>.</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Edge</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It is the link between any two nodes.</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29" name="Google Shape;829;p1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0" name="Google Shape;830;p120"/>
          <p:cNvPicPr preferRelativeResize="0"/>
          <p:nvPr/>
        </p:nvPicPr>
        <p:blipFill>
          <a:blip r:embed="rId3">
            <a:alphaModFix/>
          </a:blip>
          <a:stretch>
            <a:fillRect/>
          </a:stretch>
        </p:blipFill>
        <p:spPr>
          <a:xfrm>
            <a:off x="5558326" y="324528"/>
            <a:ext cx="3478150" cy="3876922"/>
          </a:xfrm>
          <a:prstGeom prst="rect">
            <a:avLst/>
          </a:prstGeom>
          <a:noFill/>
          <a:ln>
            <a:noFill/>
          </a:ln>
        </p:spPr>
      </p:pic>
      <p:pic>
        <p:nvPicPr>
          <p:cNvPr id="831" name="Google Shape;831;p120"/>
          <p:cNvPicPr preferRelativeResize="0"/>
          <p:nvPr/>
        </p:nvPicPr>
        <p:blipFill>
          <a:blip r:embed="rId4">
            <a:alphaModFix/>
          </a:blip>
          <a:stretch>
            <a:fillRect/>
          </a:stretch>
        </p:blipFill>
        <p:spPr>
          <a:xfrm>
            <a:off x="2421025" y="2571751"/>
            <a:ext cx="2961076" cy="25744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21"/>
          <p:cNvSpPr txBox="1"/>
          <p:nvPr>
            <p:ph idx="1" type="body"/>
          </p:nvPr>
        </p:nvSpPr>
        <p:spPr>
          <a:xfrm>
            <a:off x="1382300" y="6820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Root</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It is the topmost node of a tree.</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Height of a Node</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The height of a node is the number of edges from the node to the deepest leaf (ie. the longest path from the node to a leaf node).</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Depth of a Node</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The depth of a node is the number of edges from the root to the node.</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Height of a Tree</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The height of a Tree is the height of the root node or the depth of the deepest node.</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297500" y="393750"/>
            <a:ext cx="76074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 the Fibonacci series till the term less than 1000</a:t>
            </a:r>
            <a:endParaRPr/>
          </a:p>
        </p:txBody>
      </p:sp>
      <p:pic>
        <p:nvPicPr>
          <p:cNvPr id="198" name="Google Shape;198;p23"/>
          <p:cNvPicPr preferRelativeResize="0"/>
          <p:nvPr/>
        </p:nvPicPr>
        <p:blipFill>
          <a:blip r:embed="rId3">
            <a:alphaModFix/>
          </a:blip>
          <a:stretch>
            <a:fillRect/>
          </a:stretch>
        </p:blipFill>
        <p:spPr>
          <a:xfrm>
            <a:off x="152400" y="1460250"/>
            <a:ext cx="8752529" cy="35308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22"/>
          <p:cNvSpPr txBox="1"/>
          <p:nvPr>
            <p:ph idx="1" type="body"/>
          </p:nvPr>
        </p:nvSpPr>
        <p:spPr>
          <a:xfrm>
            <a:off x="1344600" y="2232300"/>
            <a:ext cx="70677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700"/>
          </a:p>
          <a:p>
            <a:pPr indent="0" lvl="0" marL="0" rtl="0" algn="l">
              <a:spcBef>
                <a:spcPts val="1200"/>
              </a:spcBef>
              <a:spcAft>
                <a:spcPts val="0"/>
              </a:spcAft>
              <a:buNone/>
            </a:pPr>
            <a:r>
              <a:rPr b="1" lang="en" sz="1700">
                <a:latin typeface="Arial"/>
                <a:ea typeface="Arial"/>
                <a:cs typeface="Arial"/>
                <a:sym typeface="Arial"/>
              </a:rPr>
              <a:t>Degree of a Node</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The degree of a node is the total number of branches of that node.</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Forest</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A collection of disjoint trees is called a forest.</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You can create a forest by cutting the root of a tree.</a:t>
            </a:r>
            <a:endParaRPr sz="1700">
              <a:latin typeface="Arial"/>
              <a:ea typeface="Arial"/>
              <a:cs typeface="Arial"/>
              <a:sym typeface="Arial"/>
            </a:endParaRPr>
          </a:p>
          <a:p>
            <a:pPr indent="0" lvl="0" marL="0" rtl="0" algn="l">
              <a:spcBef>
                <a:spcPts val="0"/>
              </a:spcBef>
              <a:spcAft>
                <a:spcPts val="1200"/>
              </a:spcAft>
              <a:buNone/>
            </a:pPr>
            <a:r>
              <a:t/>
            </a:r>
            <a:endParaRPr sz="1700"/>
          </a:p>
        </p:txBody>
      </p:sp>
      <p:pic>
        <p:nvPicPr>
          <p:cNvPr id="842" name="Google Shape;842;p122"/>
          <p:cNvPicPr preferRelativeResize="0"/>
          <p:nvPr/>
        </p:nvPicPr>
        <p:blipFill>
          <a:blip r:embed="rId3">
            <a:alphaModFix/>
          </a:blip>
          <a:stretch>
            <a:fillRect/>
          </a:stretch>
        </p:blipFill>
        <p:spPr>
          <a:xfrm>
            <a:off x="2289450" y="84775"/>
            <a:ext cx="4905969" cy="24869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48" name="Google Shape;848;p1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Arial"/>
                <a:ea typeface="Arial"/>
                <a:cs typeface="Arial"/>
                <a:sym typeface="Arial"/>
              </a:rPr>
              <a:t>Types of Tree</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AutoNum type="arabicPeriod"/>
            </a:pPr>
            <a:r>
              <a:rPr lang="en" sz="1700">
                <a:latin typeface="Arial"/>
                <a:ea typeface="Arial"/>
                <a:cs typeface="Arial"/>
                <a:sym typeface="Arial"/>
              </a:rPr>
              <a:t>Binary Tree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Binary Search Tree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AVL Tree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B-Tree</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200"/>
              </a:spcAft>
              <a:buNone/>
            </a:pPr>
            <a:r>
              <a:rPr b="1" lang="en">
                <a:latin typeface="Arial"/>
                <a:ea typeface="Arial"/>
                <a:cs typeface="Arial"/>
                <a:sym typeface="Arial"/>
              </a:rPr>
              <a:t>Binary Tree</a:t>
            </a:r>
            <a:endParaRPr/>
          </a:p>
        </p:txBody>
      </p:sp>
      <p:sp>
        <p:nvSpPr>
          <p:cNvPr id="854" name="Google Shape;854;p124"/>
          <p:cNvSpPr txBox="1"/>
          <p:nvPr>
            <p:ph idx="1" type="body"/>
          </p:nvPr>
        </p:nvSpPr>
        <p:spPr>
          <a:xfrm>
            <a:off x="383750" y="1539300"/>
            <a:ext cx="41883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A binary tree is a tree data structure in which each parent node can have at most two children. Each node of a binary tree consists of three items:</a:t>
            </a:r>
            <a:endParaRPr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Char char="●"/>
            </a:pPr>
            <a:r>
              <a:rPr lang="en" sz="1800">
                <a:latin typeface="Arial"/>
                <a:ea typeface="Arial"/>
                <a:cs typeface="Arial"/>
                <a:sym typeface="Arial"/>
              </a:rPr>
              <a:t>data item</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address of left child</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address of right child</a:t>
            </a:r>
            <a:endParaRPr sz="1800">
              <a:latin typeface="Arial"/>
              <a:ea typeface="Arial"/>
              <a:cs typeface="Arial"/>
              <a:sym typeface="Arial"/>
            </a:endParaRPr>
          </a:p>
          <a:p>
            <a:pPr indent="0" lvl="0" marL="0" rtl="0" algn="l">
              <a:spcBef>
                <a:spcPts val="1200"/>
              </a:spcBef>
              <a:spcAft>
                <a:spcPts val="0"/>
              </a:spcAft>
              <a:buNone/>
            </a:pPr>
            <a:r>
              <a:t/>
            </a:r>
            <a:endParaRPr sz="1800">
              <a:latin typeface="Arial"/>
              <a:ea typeface="Arial"/>
              <a:cs typeface="Arial"/>
              <a:sym typeface="Arial"/>
            </a:endParaRPr>
          </a:p>
          <a:p>
            <a:pPr indent="0" lvl="0" marL="0" rtl="0" algn="l">
              <a:spcBef>
                <a:spcPts val="0"/>
              </a:spcBef>
              <a:spcAft>
                <a:spcPts val="1200"/>
              </a:spcAft>
              <a:buNone/>
            </a:pPr>
            <a:r>
              <a:t/>
            </a:r>
            <a:endParaRPr sz="1800"/>
          </a:p>
        </p:txBody>
      </p:sp>
      <p:pic>
        <p:nvPicPr>
          <p:cNvPr id="855" name="Google Shape;855;p124"/>
          <p:cNvPicPr preferRelativeResize="0"/>
          <p:nvPr/>
        </p:nvPicPr>
        <p:blipFill>
          <a:blip r:embed="rId3">
            <a:alphaModFix/>
          </a:blip>
          <a:stretch>
            <a:fillRect/>
          </a:stretch>
        </p:blipFill>
        <p:spPr>
          <a:xfrm>
            <a:off x="4357050" y="2223300"/>
            <a:ext cx="4267150" cy="21852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61" name="Google Shape;861;p1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2" name="Google Shape;862;p125"/>
          <p:cNvPicPr preferRelativeResize="0"/>
          <p:nvPr/>
        </p:nvPicPr>
        <p:blipFill>
          <a:blip r:embed="rId3">
            <a:alphaModFix/>
          </a:blip>
          <a:stretch>
            <a:fillRect/>
          </a:stretch>
        </p:blipFill>
        <p:spPr>
          <a:xfrm>
            <a:off x="1464834" y="0"/>
            <a:ext cx="6214332" cy="51435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68" name="Google Shape;868;p1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latin typeface="Arial"/>
                <a:ea typeface="Arial"/>
                <a:cs typeface="Arial"/>
                <a:sym typeface="Arial"/>
              </a:rPr>
              <a:t>Binary Tree Applications</a:t>
            </a:r>
            <a:endParaRPr b="1"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Char char="●"/>
            </a:pPr>
            <a:r>
              <a:rPr lang="en" sz="1800">
                <a:latin typeface="Arial"/>
                <a:ea typeface="Arial"/>
                <a:cs typeface="Arial"/>
                <a:sym typeface="Arial"/>
              </a:rPr>
              <a:t>For easy and quick access to data</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In router algorithms</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To implement heap data structure</a:t>
            </a:r>
            <a:endParaRPr sz="1800" u="sng">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Syntax tree</a:t>
            </a:r>
            <a:endParaRPr sz="1800">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27"/>
          <p:cNvSpPr txBox="1"/>
          <p:nvPr>
            <p:ph idx="1" type="body"/>
          </p:nvPr>
        </p:nvSpPr>
        <p:spPr>
          <a:xfrm>
            <a:off x="1297500" y="6066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Tree Applications</a:t>
            </a:r>
            <a:endParaRPr b="1"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Char char="●"/>
            </a:pPr>
            <a:r>
              <a:rPr lang="en" sz="1800">
                <a:latin typeface="Arial"/>
                <a:ea typeface="Arial"/>
                <a:cs typeface="Arial"/>
                <a:sym typeface="Arial"/>
              </a:rPr>
              <a:t>Binary Search Trees(BSTs) are used to quickly check whether an element is present in a set or not.</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Heap is a kind of tree that is used for heap sort.</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A modified version of a tree called Tries is used in modern routers to store routing information.</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Most popular databases use B-Trees and T-Trees, which are variants of the tree structure we learned above to store their data</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Compilers use a syntax tree to validate the syntax of every program you write.</a:t>
            </a:r>
            <a:endParaRPr sz="1800">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79" name="Google Shape;879;p1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0" name="Google Shape;880;p128"/>
          <p:cNvPicPr preferRelativeResize="0"/>
          <p:nvPr/>
        </p:nvPicPr>
        <p:blipFill>
          <a:blip r:embed="rId3">
            <a:alphaModFix/>
          </a:blip>
          <a:stretch>
            <a:fillRect/>
          </a:stretch>
        </p:blipFill>
        <p:spPr>
          <a:xfrm>
            <a:off x="3901175" y="1243500"/>
            <a:ext cx="4803225" cy="3348324"/>
          </a:xfrm>
          <a:prstGeom prst="rect">
            <a:avLst/>
          </a:prstGeom>
          <a:noFill/>
          <a:ln>
            <a:noFill/>
          </a:ln>
        </p:spPr>
      </p:pic>
      <p:pic>
        <p:nvPicPr>
          <p:cNvPr id="881" name="Google Shape;881;p128"/>
          <p:cNvPicPr preferRelativeResize="0"/>
          <p:nvPr/>
        </p:nvPicPr>
        <p:blipFill>
          <a:blip r:embed="rId4">
            <a:alphaModFix/>
          </a:blip>
          <a:stretch>
            <a:fillRect/>
          </a:stretch>
        </p:blipFill>
        <p:spPr>
          <a:xfrm>
            <a:off x="3" y="1339762"/>
            <a:ext cx="3622727" cy="31558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87" name="Google Shape;887;p1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Tree Traversal - inorder, preorder and postorder</a:t>
            </a:r>
            <a:endParaRPr b="1"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Traversing a tree means visiting every node in the tree. You might, for instance, want to add all the values in the tree or find the largest one. For all these operations, you will need to visit each node of the tree.</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Linear data structures like arrays, stacks, queues, and linked list have only one way to read the data. But a hierarchical data structure like a tree can be traversed in different ways.</a:t>
            </a:r>
            <a:endParaRPr sz="1800">
              <a:latin typeface="Arial"/>
              <a:ea typeface="Arial"/>
              <a:cs typeface="Arial"/>
              <a:sym typeface="Arial"/>
            </a:endParaRPr>
          </a:p>
          <a:p>
            <a:pPr indent="0" lvl="0" marL="0" rtl="0" algn="l">
              <a:spcBef>
                <a:spcPts val="0"/>
              </a:spcBef>
              <a:spcAft>
                <a:spcPts val="1200"/>
              </a:spcAft>
              <a:buNone/>
            </a:pPr>
            <a:r>
              <a:t/>
            </a:r>
            <a:endParaRPr sz="18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93" name="Google Shape;893;p1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4" name="Google Shape;894;p130"/>
          <p:cNvPicPr preferRelativeResize="0"/>
          <p:nvPr/>
        </p:nvPicPr>
        <p:blipFill>
          <a:blip r:embed="rId3">
            <a:alphaModFix/>
          </a:blip>
          <a:stretch>
            <a:fillRect/>
          </a:stretch>
        </p:blipFill>
        <p:spPr>
          <a:xfrm>
            <a:off x="4357951" y="829000"/>
            <a:ext cx="4624801" cy="3023900"/>
          </a:xfrm>
          <a:prstGeom prst="rect">
            <a:avLst/>
          </a:prstGeom>
          <a:noFill/>
          <a:ln>
            <a:noFill/>
          </a:ln>
        </p:spPr>
      </p:pic>
      <p:pic>
        <p:nvPicPr>
          <p:cNvPr id="895" name="Google Shape;895;p130"/>
          <p:cNvPicPr preferRelativeResize="0"/>
          <p:nvPr/>
        </p:nvPicPr>
        <p:blipFill>
          <a:blip r:embed="rId4">
            <a:alphaModFix/>
          </a:blip>
          <a:stretch>
            <a:fillRect/>
          </a:stretch>
        </p:blipFill>
        <p:spPr>
          <a:xfrm>
            <a:off x="1" y="235525"/>
            <a:ext cx="4291999" cy="273187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01" name="Google Shape;901;p131"/>
          <p:cNvSpPr txBox="1"/>
          <p:nvPr>
            <p:ph idx="1" type="body"/>
          </p:nvPr>
        </p:nvSpPr>
        <p:spPr>
          <a:xfrm>
            <a:off x="1372850" y="8516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1200"/>
              </a:spcBef>
              <a:spcAft>
                <a:spcPts val="0"/>
              </a:spcAft>
              <a:buNone/>
            </a:pPr>
            <a:r>
              <a:rPr lang="en" sz="1800">
                <a:latin typeface="Arial"/>
                <a:ea typeface="Arial"/>
                <a:cs typeface="Arial"/>
                <a:sym typeface="Arial"/>
              </a:rPr>
              <a:t>Let's think about how we can read the elements of the tree in the image shown above.</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Starting from top, Left to right</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1 -&gt; 12 -&gt; 5 -&gt; 6 -&gt; 9</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Starting from bottom, Left to right</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5 -&gt; 6 -&gt; 12 -&gt; 9 -&gt; 1</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Although this process is somewhat easy, it doesn't respect the hierarchy of the tree, only the depth of the nodes.</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120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Structure and Types</a:t>
            </a:r>
            <a:endParaRPr/>
          </a:p>
        </p:txBody>
      </p:sp>
      <p:sp>
        <p:nvSpPr>
          <p:cNvPr id="204" name="Google Shape;204;p24"/>
          <p:cNvSpPr txBox="1"/>
          <p:nvPr>
            <p:ph idx="1" type="body"/>
          </p:nvPr>
        </p:nvSpPr>
        <p:spPr>
          <a:xfrm>
            <a:off x="1297500" y="1098175"/>
            <a:ext cx="7038900" cy="359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Data structure is a storage that is used to store and organize data. It is a way of arranging data on a computer so that it can be accessed and updated efficiently.</a:t>
            </a:r>
            <a:endParaRPr sz="1700"/>
          </a:p>
          <a:p>
            <a:pPr indent="0" lvl="0" marL="0" rtl="0" algn="l">
              <a:spcBef>
                <a:spcPts val="1200"/>
              </a:spcBef>
              <a:spcAft>
                <a:spcPts val="0"/>
              </a:spcAft>
              <a:buNone/>
            </a:pPr>
            <a:r>
              <a:rPr lang="en" sz="1700"/>
              <a:t> Depending on your requirement and project, it is important to choose the right data structure for your project. </a:t>
            </a:r>
            <a:endParaRPr sz="1700"/>
          </a:p>
          <a:p>
            <a:pPr indent="0" lvl="0" marL="0" rtl="0" algn="l">
              <a:spcBef>
                <a:spcPts val="1200"/>
              </a:spcBef>
              <a:spcAft>
                <a:spcPts val="0"/>
              </a:spcAft>
              <a:buNone/>
            </a:pPr>
            <a:r>
              <a:rPr lang="en" sz="1700"/>
              <a:t>Basically, data structures are divided into two categories:</a:t>
            </a:r>
            <a:endParaRPr sz="1700"/>
          </a:p>
          <a:p>
            <a:pPr indent="0" lvl="0" marL="0" rtl="0" algn="l">
              <a:spcBef>
                <a:spcPts val="1200"/>
              </a:spcBef>
              <a:spcAft>
                <a:spcPts val="0"/>
              </a:spcAft>
              <a:buNone/>
            </a:pPr>
            <a:r>
              <a:rPr lang="en" sz="1700"/>
              <a:t> Linear data structure </a:t>
            </a:r>
            <a:endParaRPr sz="1700"/>
          </a:p>
          <a:p>
            <a:pPr indent="0" lvl="0" marL="0" rtl="0" algn="l">
              <a:spcBef>
                <a:spcPts val="1200"/>
              </a:spcBef>
              <a:spcAft>
                <a:spcPts val="1200"/>
              </a:spcAft>
              <a:buNone/>
            </a:pPr>
            <a:r>
              <a:rPr lang="en" sz="1700"/>
              <a:t>Non-linear data structure</a:t>
            </a:r>
            <a:endParaRPr sz="17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32"/>
          <p:cNvSpPr txBox="1"/>
          <p:nvPr/>
        </p:nvSpPr>
        <p:spPr>
          <a:xfrm>
            <a:off x="1742750" y="508700"/>
            <a:ext cx="6650700" cy="442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rPr>
              <a:t>Depending on the order in which we do this, there can be three types of traversal.</a:t>
            </a:r>
            <a:endParaRPr sz="1800">
              <a:solidFill>
                <a:schemeClr val="lt1"/>
              </a:solidFill>
            </a:endParaRPr>
          </a:p>
          <a:p>
            <a:pPr indent="0" lvl="0" marL="0" rtl="0" algn="l">
              <a:lnSpc>
                <a:spcPct val="115000"/>
              </a:lnSpc>
              <a:spcBef>
                <a:spcPts val="0"/>
              </a:spcBef>
              <a:spcAft>
                <a:spcPts val="0"/>
              </a:spcAft>
              <a:buNone/>
            </a:pPr>
            <a:r>
              <a:t/>
            </a:r>
            <a:endParaRPr sz="1800">
              <a:solidFill>
                <a:schemeClr val="lt1"/>
              </a:solidFill>
            </a:endParaRPr>
          </a:p>
          <a:p>
            <a:pPr indent="0" lvl="0" marL="0" rtl="0" algn="l">
              <a:lnSpc>
                <a:spcPct val="115000"/>
              </a:lnSpc>
              <a:spcBef>
                <a:spcPts val="0"/>
              </a:spcBef>
              <a:spcAft>
                <a:spcPts val="0"/>
              </a:spcAft>
              <a:buNone/>
            </a:pPr>
            <a:r>
              <a:rPr b="1" lang="en" sz="1800">
                <a:solidFill>
                  <a:schemeClr val="lt1"/>
                </a:solidFill>
              </a:rPr>
              <a:t>Inorder traversal</a:t>
            </a:r>
            <a:endParaRPr b="1" sz="1800">
              <a:solidFill>
                <a:schemeClr val="lt1"/>
              </a:solidFill>
            </a:endParaRPr>
          </a:p>
          <a:p>
            <a:pPr indent="-342900" lvl="0" marL="457200" rtl="0" algn="l">
              <a:lnSpc>
                <a:spcPct val="115000"/>
              </a:lnSpc>
              <a:spcBef>
                <a:spcPts val="1200"/>
              </a:spcBef>
              <a:spcAft>
                <a:spcPts val="0"/>
              </a:spcAft>
              <a:buClr>
                <a:schemeClr val="lt1"/>
              </a:buClr>
              <a:buSzPts val="1800"/>
              <a:buAutoNum type="arabicPeriod"/>
            </a:pPr>
            <a:r>
              <a:rPr lang="en" sz="1800">
                <a:solidFill>
                  <a:schemeClr val="lt1"/>
                </a:solidFill>
              </a:rPr>
              <a:t>First, visit all the nodes in the left subtree</a:t>
            </a:r>
            <a:endParaRPr sz="1800">
              <a:solidFill>
                <a:schemeClr val="lt1"/>
              </a:solidFill>
            </a:endParaRPr>
          </a:p>
          <a:p>
            <a:pPr indent="-342900" lvl="0" marL="457200" rtl="0" algn="l">
              <a:lnSpc>
                <a:spcPct val="115000"/>
              </a:lnSpc>
              <a:spcBef>
                <a:spcPts val="0"/>
              </a:spcBef>
              <a:spcAft>
                <a:spcPts val="0"/>
              </a:spcAft>
              <a:buClr>
                <a:schemeClr val="lt1"/>
              </a:buClr>
              <a:buSzPts val="1800"/>
              <a:buAutoNum type="arabicPeriod"/>
            </a:pPr>
            <a:r>
              <a:rPr lang="en" sz="1800">
                <a:solidFill>
                  <a:schemeClr val="lt1"/>
                </a:solidFill>
              </a:rPr>
              <a:t>Then the root node</a:t>
            </a:r>
            <a:endParaRPr sz="1800">
              <a:solidFill>
                <a:schemeClr val="lt1"/>
              </a:solidFill>
            </a:endParaRPr>
          </a:p>
          <a:p>
            <a:pPr indent="-342900" lvl="0" marL="457200" rtl="0" algn="l">
              <a:lnSpc>
                <a:spcPct val="115000"/>
              </a:lnSpc>
              <a:spcBef>
                <a:spcPts val="0"/>
              </a:spcBef>
              <a:spcAft>
                <a:spcPts val="0"/>
              </a:spcAft>
              <a:buClr>
                <a:schemeClr val="lt1"/>
              </a:buClr>
              <a:buSzPts val="1800"/>
              <a:buAutoNum type="arabicPeriod"/>
            </a:pPr>
            <a:r>
              <a:rPr lang="en" sz="1800">
                <a:solidFill>
                  <a:schemeClr val="lt1"/>
                </a:solidFill>
              </a:rPr>
              <a:t>Visit all the nodes in the right subtree</a:t>
            </a:r>
            <a:endParaRPr sz="1800">
              <a:solidFill>
                <a:schemeClr val="lt1"/>
              </a:solidFill>
            </a:endParaRPr>
          </a:p>
          <a:p>
            <a:pPr indent="0" lvl="0" marL="0" rtl="0" algn="l">
              <a:lnSpc>
                <a:spcPct val="115000"/>
              </a:lnSpc>
              <a:spcBef>
                <a:spcPts val="1200"/>
              </a:spcBef>
              <a:spcAft>
                <a:spcPts val="0"/>
              </a:spcAft>
              <a:buNone/>
            </a:pPr>
            <a:r>
              <a:t/>
            </a:r>
            <a:endParaRPr sz="1800">
              <a:solidFill>
                <a:schemeClr val="lt1"/>
              </a:solidFill>
            </a:endParaRPr>
          </a:p>
          <a:p>
            <a:pPr indent="0" lvl="0" marL="0" rtl="0" algn="l">
              <a:lnSpc>
                <a:spcPct val="115000"/>
              </a:lnSpc>
              <a:spcBef>
                <a:spcPts val="0"/>
              </a:spcBef>
              <a:spcAft>
                <a:spcPts val="0"/>
              </a:spcAft>
              <a:buNone/>
            </a:pPr>
            <a:r>
              <a:rPr b="1" lang="en" sz="1800">
                <a:solidFill>
                  <a:schemeClr val="lt1"/>
                </a:solidFill>
              </a:rPr>
              <a:t>Preorder traversal</a:t>
            </a:r>
            <a:endParaRPr b="1" sz="1800">
              <a:solidFill>
                <a:schemeClr val="lt1"/>
              </a:solidFill>
            </a:endParaRPr>
          </a:p>
          <a:p>
            <a:pPr indent="-342900" lvl="0" marL="457200" rtl="0" algn="l">
              <a:lnSpc>
                <a:spcPct val="115000"/>
              </a:lnSpc>
              <a:spcBef>
                <a:spcPts val="1200"/>
              </a:spcBef>
              <a:spcAft>
                <a:spcPts val="0"/>
              </a:spcAft>
              <a:buClr>
                <a:schemeClr val="lt1"/>
              </a:buClr>
              <a:buSzPts val="1800"/>
              <a:buAutoNum type="arabicPeriod"/>
            </a:pPr>
            <a:r>
              <a:rPr lang="en" sz="1800">
                <a:solidFill>
                  <a:schemeClr val="lt1"/>
                </a:solidFill>
              </a:rPr>
              <a:t>Visit root node</a:t>
            </a:r>
            <a:endParaRPr sz="1800">
              <a:solidFill>
                <a:schemeClr val="lt1"/>
              </a:solidFill>
            </a:endParaRPr>
          </a:p>
          <a:p>
            <a:pPr indent="-342900" lvl="0" marL="457200" rtl="0" algn="l">
              <a:lnSpc>
                <a:spcPct val="115000"/>
              </a:lnSpc>
              <a:spcBef>
                <a:spcPts val="0"/>
              </a:spcBef>
              <a:spcAft>
                <a:spcPts val="0"/>
              </a:spcAft>
              <a:buClr>
                <a:schemeClr val="lt1"/>
              </a:buClr>
              <a:buSzPts val="1800"/>
              <a:buAutoNum type="arabicPeriod"/>
            </a:pPr>
            <a:r>
              <a:rPr lang="en" sz="1800">
                <a:solidFill>
                  <a:schemeClr val="lt1"/>
                </a:solidFill>
              </a:rPr>
              <a:t>Visit all the nodes in the left subtree</a:t>
            </a:r>
            <a:endParaRPr sz="1800">
              <a:solidFill>
                <a:schemeClr val="lt1"/>
              </a:solidFill>
            </a:endParaRPr>
          </a:p>
          <a:p>
            <a:pPr indent="-342900" lvl="0" marL="457200" rtl="0" algn="l">
              <a:lnSpc>
                <a:spcPct val="115000"/>
              </a:lnSpc>
              <a:spcBef>
                <a:spcPts val="0"/>
              </a:spcBef>
              <a:spcAft>
                <a:spcPts val="0"/>
              </a:spcAft>
              <a:buClr>
                <a:schemeClr val="lt1"/>
              </a:buClr>
              <a:buSzPts val="1800"/>
              <a:buAutoNum type="arabicPeriod"/>
            </a:pPr>
            <a:r>
              <a:rPr lang="en" sz="1800">
                <a:solidFill>
                  <a:schemeClr val="lt1"/>
                </a:solidFill>
              </a:rPr>
              <a:t>Visit all the nodes in the right subtree</a:t>
            </a:r>
            <a:endParaRPr sz="1800">
              <a:solidFill>
                <a:schemeClr val="lt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12" name="Google Shape;912;p1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Postorder traversal</a:t>
            </a:r>
            <a:endParaRPr b="1"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AutoNum type="arabicPeriod"/>
            </a:pPr>
            <a:r>
              <a:rPr lang="en" sz="1800">
                <a:latin typeface="Arial"/>
                <a:ea typeface="Arial"/>
                <a:cs typeface="Arial"/>
                <a:sym typeface="Arial"/>
              </a:rPr>
              <a:t>Visit all the nodes in the left subtree</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Visit all the nodes in the right subtree</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Visit the root node</a:t>
            </a:r>
            <a:endParaRPr sz="1800">
              <a:latin typeface="Arial"/>
              <a:ea typeface="Arial"/>
              <a:cs typeface="Arial"/>
              <a:sym typeface="Arial"/>
            </a:endParaRPr>
          </a:p>
          <a:p>
            <a:pPr indent="0" lvl="0" marL="0" rtl="0" algn="l">
              <a:spcBef>
                <a:spcPts val="1200"/>
              </a:spcBef>
              <a:spcAft>
                <a:spcPts val="0"/>
              </a:spcAft>
              <a:buNone/>
            </a:pPr>
            <a:r>
              <a:rPr lang="en" sz="1800">
                <a:latin typeface="Arial"/>
                <a:ea typeface="Arial"/>
                <a:cs typeface="Arial"/>
                <a:sym typeface="Arial"/>
              </a:rPr>
              <a:t>We traverse the left subtree first. We also need to remember to visit the root node and the right subtree when this tree is done.</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1200"/>
              </a:spcAft>
              <a:buNone/>
            </a:pPr>
            <a:r>
              <a:t/>
            </a:r>
            <a:endParaRPr sz="18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34"/>
          <p:cNvSpPr txBox="1"/>
          <p:nvPr>
            <p:ph idx="1" type="body"/>
          </p:nvPr>
        </p:nvSpPr>
        <p:spPr>
          <a:xfrm>
            <a:off x="1269250" y="1451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Binary Search Tree(BST)</a:t>
            </a:r>
            <a:endParaRPr b="1" sz="1800">
              <a:latin typeface="Arial"/>
              <a:ea typeface="Arial"/>
              <a:cs typeface="Arial"/>
              <a:sym typeface="Arial"/>
            </a:endParaRPr>
          </a:p>
          <a:p>
            <a:pPr indent="0" lvl="0" marL="0" rtl="0" algn="l">
              <a:spcBef>
                <a:spcPts val="20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Binary search tree is a data structure that quickly allows us to maintain a sorted list of numbers.</a:t>
            </a:r>
            <a:endParaRPr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Char char="●"/>
            </a:pPr>
            <a:r>
              <a:rPr lang="en" sz="1800">
                <a:latin typeface="Arial"/>
                <a:ea typeface="Arial"/>
                <a:cs typeface="Arial"/>
                <a:sym typeface="Arial"/>
              </a:rPr>
              <a:t>It is called a binary tree because each tree node has a maximum of two children.</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It is called a search tree because it can be used to search for the presence of a number in O(log(n)) time.</a:t>
            </a:r>
            <a:endParaRPr sz="1800">
              <a:latin typeface="Arial"/>
              <a:ea typeface="Arial"/>
              <a:cs typeface="Arial"/>
              <a:sym typeface="Arial"/>
            </a:endParaRPr>
          </a:p>
          <a:p>
            <a:pPr indent="0" lvl="0" marL="0" rtl="0" algn="l">
              <a:spcBef>
                <a:spcPts val="1200"/>
              </a:spcBef>
              <a:spcAft>
                <a:spcPts val="0"/>
              </a:spcAft>
              <a:buNone/>
            </a:pPr>
            <a:r>
              <a:rPr lang="en" sz="1800">
                <a:latin typeface="Arial"/>
                <a:ea typeface="Arial"/>
                <a:cs typeface="Arial"/>
                <a:sym typeface="Arial"/>
              </a:rPr>
              <a:t>The properties that separate a binary search tree from a regular binary tree is</a:t>
            </a:r>
            <a:endParaRPr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AutoNum type="arabicPeriod"/>
            </a:pPr>
            <a:r>
              <a:rPr lang="en" sz="1800">
                <a:latin typeface="Arial"/>
                <a:ea typeface="Arial"/>
                <a:cs typeface="Arial"/>
                <a:sym typeface="Arial"/>
              </a:rPr>
              <a:t>All nodes of left subtree are less than the root node</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All nodes of right subtree are more than the root node</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Both subtrees of each node are also BSTs i.e. they have the above two properties</a:t>
            </a:r>
            <a:endParaRPr sz="1800">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Search Operation</a:t>
            </a:r>
            <a:endParaRPr b="1" sz="1800">
              <a:latin typeface="Arial"/>
              <a:ea typeface="Arial"/>
              <a:cs typeface="Arial"/>
              <a:sym typeface="Arial"/>
            </a:endParaRPr>
          </a:p>
          <a:p>
            <a:pPr indent="0" lvl="0" marL="0" rtl="0" algn="l">
              <a:spcBef>
                <a:spcPts val="200"/>
              </a:spcBef>
              <a:spcAft>
                <a:spcPts val="0"/>
              </a:spcAft>
              <a:buNone/>
            </a:pPr>
            <a:r>
              <a:rPr lang="en" sz="1800">
                <a:latin typeface="Arial"/>
                <a:ea typeface="Arial"/>
                <a:cs typeface="Arial"/>
                <a:sym typeface="Arial"/>
              </a:rPr>
              <a:t>The algorithm depends on the property of BST that if each left subtree has values below root and each right subtree has values above the root.</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If the value is below the root, we can say for sure that the value is not in the right subtree; we need to only search in the left subtree and if the value is above the root, we can say for sure that the value is not in the left subtree; we need to only search in the right subtree.</a:t>
            </a:r>
            <a:endParaRPr sz="1800">
              <a:latin typeface="Arial"/>
              <a:ea typeface="Arial"/>
              <a:cs typeface="Arial"/>
              <a:sym typeface="Arial"/>
            </a:endParaRPr>
          </a:p>
          <a:p>
            <a:pPr indent="0" lvl="0" marL="0" rtl="0" algn="l">
              <a:spcBef>
                <a:spcPts val="0"/>
              </a:spcBef>
              <a:spcAft>
                <a:spcPts val="1200"/>
              </a:spcAft>
              <a:buNone/>
            </a:pPr>
            <a:r>
              <a:t/>
            </a:r>
            <a:endParaRPr sz="18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28" name="Google Shape;928;p13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9" name="Google Shape;929;p136"/>
          <p:cNvPicPr preferRelativeResize="0"/>
          <p:nvPr/>
        </p:nvPicPr>
        <p:blipFill>
          <a:blip r:embed="rId3">
            <a:alphaModFix/>
          </a:blip>
          <a:stretch>
            <a:fillRect/>
          </a:stretch>
        </p:blipFill>
        <p:spPr>
          <a:xfrm>
            <a:off x="1200150" y="47625"/>
            <a:ext cx="6743700" cy="50482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35" name="Google Shape;935;p137"/>
          <p:cNvSpPr txBox="1"/>
          <p:nvPr>
            <p:ph idx="1" type="body"/>
          </p:nvPr>
        </p:nvSpPr>
        <p:spPr>
          <a:xfrm>
            <a:off x="12598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Insert Operation</a:t>
            </a:r>
            <a:endParaRPr b="1" sz="1800">
              <a:latin typeface="Arial"/>
              <a:ea typeface="Arial"/>
              <a:cs typeface="Arial"/>
              <a:sym typeface="Arial"/>
            </a:endParaRPr>
          </a:p>
          <a:p>
            <a:pPr indent="0" lvl="0" marL="0" rtl="0" algn="l">
              <a:spcBef>
                <a:spcPts val="200"/>
              </a:spcBef>
              <a:spcAft>
                <a:spcPts val="0"/>
              </a:spcAft>
              <a:buNone/>
            </a:pPr>
            <a:r>
              <a:rPr lang="en" sz="1800">
                <a:latin typeface="Arial"/>
                <a:ea typeface="Arial"/>
                <a:cs typeface="Arial"/>
                <a:sym typeface="Arial"/>
              </a:rPr>
              <a:t>Inserting a value in the correct position is similar to searching because we try to maintain the rule that the left subtree is lesser than root and the right subtree is larger than root.</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We keep going to either right subtree or left subtree depending on the value and when we reach a point left or right subtree is null, we put the new node there.</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1200"/>
              </a:spcAft>
              <a:buNone/>
            </a:pPr>
            <a:r>
              <a:t/>
            </a:r>
            <a:endParaRPr sz="1800"/>
          </a:p>
        </p:txBody>
      </p:sp>
      <p:sp>
        <p:nvSpPr>
          <p:cNvPr id="936" name="Google Shape;936;p1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42" name="Google Shape;942;p1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3" name="Google Shape;943;p138"/>
          <p:cNvPicPr preferRelativeResize="0"/>
          <p:nvPr/>
        </p:nvPicPr>
        <p:blipFill>
          <a:blip r:embed="rId3">
            <a:alphaModFix/>
          </a:blip>
          <a:stretch>
            <a:fillRect/>
          </a:stretch>
        </p:blipFill>
        <p:spPr>
          <a:xfrm>
            <a:off x="466725" y="333375"/>
            <a:ext cx="8210550" cy="44767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39"/>
          <p:cNvSpPr txBox="1"/>
          <p:nvPr>
            <p:ph idx="1" type="body"/>
          </p:nvPr>
        </p:nvSpPr>
        <p:spPr>
          <a:xfrm>
            <a:off x="1372875" y="1356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Deletion Operation</a:t>
            </a:r>
            <a:endParaRPr b="1"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There are three cases for deleting a node from a binary search tree.</a:t>
            </a:r>
            <a:endParaRPr sz="1800">
              <a:latin typeface="Arial"/>
              <a:ea typeface="Arial"/>
              <a:cs typeface="Arial"/>
              <a:sym typeface="Arial"/>
            </a:endParaRPr>
          </a:p>
          <a:p>
            <a:pPr indent="0" lvl="0" marL="0" rtl="0" algn="l">
              <a:spcBef>
                <a:spcPts val="0"/>
              </a:spcBef>
              <a:spcAft>
                <a:spcPts val="0"/>
              </a:spcAft>
              <a:buNone/>
            </a:pPr>
            <a:r>
              <a:rPr b="1" lang="en" sz="1800">
                <a:latin typeface="Arial"/>
                <a:ea typeface="Arial"/>
                <a:cs typeface="Arial"/>
                <a:sym typeface="Arial"/>
              </a:rPr>
              <a:t>Case I</a:t>
            </a:r>
            <a:endParaRPr b="1" sz="1800">
              <a:latin typeface="Arial"/>
              <a:ea typeface="Arial"/>
              <a:cs typeface="Arial"/>
              <a:sym typeface="Arial"/>
            </a:endParaRPr>
          </a:p>
          <a:p>
            <a:pPr indent="0" lvl="0" marL="0" rtl="0" algn="l">
              <a:spcBef>
                <a:spcPts val="200"/>
              </a:spcBef>
              <a:spcAft>
                <a:spcPts val="0"/>
              </a:spcAft>
              <a:buNone/>
            </a:pPr>
            <a:r>
              <a:rPr lang="en" sz="1800">
                <a:latin typeface="Arial"/>
                <a:ea typeface="Arial"/>
                <a:cs typeface="Arial"/>
                <a:sym typeface="Arial"/>
              </a:rPr>
              <a:t>In the first case, the node to be deleted is the leaf node. In such a case, simply delete the node from the tree.</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b="1" lang="en" sz="1800">
                <a:latin typeface="Arial"/>
                <a:ea typeface="Arial"/>
                <a:cs typeface="Arial"/>
                <a:sym typeface="Arial"/>
              </a:rPr>
              <a:t>Case II</a:t>
            </a:r>
            <a:endParaRPr b="1" sz="1800">
              <a:latin typeface="Arial"/>
              <a:ea typeface="Arial"/>
              <a:cs typeface="Arial"/>
              <a:sym typeface="Arial"/>
            </a:endParaRPr>
          </a:p>
          <a:p>
            <a:pPr indent="0" lvl="0" marL="0" rtl="0" algn="l">
              <a:spcBef>
                <a:spcPts val="200"/>
              </a:spcBef>
              <a:spcAft>
                <a:spcPts val="0"/>
              </a:spcAft>
              <a:buNone/>
            </a:pPr>
            <a:r>
              <a:rPr lang="en" sz="1800">
                <a:latin typeface="Arial"/>
                <a:ea typeface="Arial"/>
                <a:cs typeface="Arial"/>
                <a:sym typeface="Arial"/>
              </a:rPr>
              <a:t>In the second case, the node to be deleted lies has a single child node. In such a case follow the steps below:</a:t>
            </a:r>
            <a:endParaRPr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AutoNum type="arabicPeriod"/>
            </a:pPr>
            <a:r>
              <a:rPr lang="en" sz="1800">
                <a:latin typeface="Arial"/>
                <a:ea typeface="Arial"/>
                <a:cs typeface="Arial"/>
                <a:sym typeface="Arial"/>
              </a:rPr>
              <a:t>Replace that node with its child node.</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Remove the child node from its original position.</a:t>
            </a:r>
            <a:endParaRPr sz="1800">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0"/>
          <p:cNvSpPr txBox="1"/>
          <p:nvPr>
            <p:ph idx="1" type="body"/>
          </p:nvPr>
        </p:nvSpPr>
        <p:spPr>
          <a:xfrm>
            <a:off x="1297500" y="1262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1200"/>
              </a:spcBef>
              <a:spcAft>
                <a:spcPts val="0"/>
              </a:spcAft>
              <a:buNone/>
            </a:pPr>
            <a:r>
              <a:rPr b="1" lang="en" sz="1800">
                <a:latin typeface="Arial"/>
                <a:ea typeface="Arial"/>
                <a:cs typeface="Arial"/>
                <a:sym typeface="Arial"/>
              </a:rPr>
              <a:t>Case III</a:t>
            </a:r>
            <a:endParaRPr b="1" sz="1800">
              <a:latin typeface="Arial"/>
              <a:ea typeface="Arial"/>
              <a:cs typeface="Arial"/>
              <a:sym typeface="Arial"/>
            </a:endParaRPr>
          </a:p>
          <a:p>
            <a:pPr indent="0" lvl="0" marL="0" rtl="0" algn="l">
              <a:spcBef>
                <a:spcPts val="200"/>
              </a:spcBef>
              <a:spcAft>
                <a:spcPts val="0"/>
              </a:spcAft>
              <a:buNone/>
            </a:pPr>
            <a:r>
              <a:rPr lang="en" sz="1800">
                <a:latin typeface="Arial"/>
                <a:ea typeface="Arial"/>
                <a:cs typeface="Arial"/>
                <a:sym typeface="Arial"/>
              </a:rPr>
              <a:t>In the third case, the node to be deleted has two children. In such a case follow the steps below:</a:t>
            </a:r>
            <a:endParaRPr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AutoNum type="arabicPeriod"/>
            </a:pPr>
            <a:r>
              <a:rPr lang="en" sz="1800">
                <a:latin typeface="Arial"/>
                <a:ea typeface="Arial"/>
                <a:cs typeface="Arial"/>
                <a:sym typeface="Arial"/>
              </a:rPr>
              <a:t>Get the inorder successor of that node.</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Replace the node with the inorder successor.</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Remove the inorder successor from its original position.</a:t>
            </a:r>
            <a:endParaRPr sz="1800">
              <a:latin typeface="Arial"/>
              <a:ea typeface="Arial"/>
              <a:cs typeface="Arial"/>
              <a:sym typeface="Arial"/>
            </a:endParaRPr>
          </a:p>
          <a:p>
            <a:pPr indent="0" lvl="0" marL="0" rtl="0" algn="l">
              <a:spcBef>
                <a:spcPts val="120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b="1" lang="en" sz="1800">
                <a:latin typeface="Arial"/>
                <a:ea typeface="Arial"/>
                <a:cs typeface="Arial"/>
                <a:sym typeface="Arial"/>
              </a:rPr>
              <a:t>Binary Search Tree Applications</a:t>
            </a:r>
            <a:endParaRPr b="1"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AutoNum type="arabicPeriod"/>
            </a:pPr>
            <a:r>
              <a:rPr lang="en" sz="1800">
                <a:latin typeface="Arial"/>
                <a:ea typeface="Arial"/>
                <a:cs typeface="Arial"/>
                <a:sym typeface="Arial"/>
              </a:rPr>
              <a:t>In multilevel indexing in the database</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For dynamic sorting</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For managing virtual memory areas in Unix kernel</a:t>
            </a:r>
            <a:endParaRPr sz="1800">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200"/>
              </a:spcAft>
              <a:buNone/>
            </a:pPr>
            <a:r>
              <a:rPr b="1" lang="en">
                <a:latin typeface="Arial"/>
                <a:ea typeface="Arial"/>
                <a:cs typeface="Arial"/>
                <a:sym typeface="Arial"/>
              </a:rPr>
              <a:t>Bubble Sort</a:t>
            </a:r>
            <a:endParaRPr/>
          </a:p>
        </p:txBody>
      </p:sp>
      <p:sp>
        <p:nvSpPr>
          <p:cNvPr id="959" name="Google Shape;959;p1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Arial"/>
              <a:ea typeface="Arial"/>
              <a:cs typeface="Arial"/>
              <a:sym typeface="Arial"/>
            </a:endParaRPr>
          </a:p>
          <a:p>
            <a:pPr indent="0" lvl="0" marL="0" rtl="0" algn="l">
              <a:spcBef>
                <a:spcPts val="200"/>
              </a:spcBef>
              <a:spcAft>
                <a:spcPts val="0"/>
              </a:spcAft>
              <a:buNone/>
            </a:pPr>
            <a:r>
              <a:rPr b="1" lang="en" sz="1800">
                <a:latin typeface="Arial"/>
                <a:ea typeface="Arial"/>
                <a:cs typeface="Arial"/>
                <a:sym typeface="Arial"/>
              </a:rPr>
              <a:t>Bubble sort</a:t>
            </a:r>
            <a:r>
              <a:rPr lang="en" sz="1800">
                <a:latin typeface="Arial"/>
                <a:ea typeface="Arial"/>
                <a:cs typeface="Arial"/>
                <a:sym typeface="Arial"/>
              </a:rPr>
              <a:t> is a sorting algorithm that compares two adjacent elements and swaps them until they are not in the intended order.</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Just like the movement of air bubbles in the water that rise up to the surface, each element of the array move to the end in each iteration. Therefore, it is called a bubble sort.</a:t>
            </a:r>
            <a:endParaRPr sz="1800">
              <a:latin typeface="Arial"/>
              <a:ea typeface="Arial"/>
              <a:cs typeface="Arial"/>
              <a:sym typeface="Arial"/>
            </a:endParaRPr>
          </a:p>
          <a:p>
            <a:pPr indent="0" lvl="0" marL="0" rtl="0" algn="l">
              <a:spcBef>
                <a:spcPts val="0"/>
              </a:spcBef>
              <a:spcAft>
                <a:spcPts val="120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900">
                <a:latin typeface="Lato"/>
                <a:ea typeface="Lato"/>
                <a:cs typeface="Lato"/>
                <a:sym typeface="Lato"/>
              </a:rPr>
              <a:t>Linear data structures </a:t>
            </a:r>
            <a:endParaRPr sz="2900"/>
          </a:p>
        </p:txBody>
      </p:sp>
      <p:sp>
        <p:nvSpPr>
          <p:cNvPr id="210" name="Google Shape;210;p25"/>
          <p:cNvSpPr txBox="1"/>
          <p:nvPr>
            <p:ph idx="1" type="body"/>
          </p:nvPr>
        </p:nvSpPr>
        <p:spPr>
          <a:xfrm>
            <a:off x="1297500" y="1186550"/>
            <a:ext cx="7038900" cy="234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the elements are arranged in sequence one after the other. </a:t>
            </a:r>
            <a:endParaRPr sz="1800"/>
          </a:p>
          <a:p>
            <a:pPr indent="0" lvl="0" marL="0" rtl="0" algn="l">
              <a:spcBef>
                <a:spcPts val="1200"/>
              </a:spcBef>
              <a:spcAft>
                <a:spcPts val="0"/>
              </a:spcAft>
              <a:buNone/>
            </a:pPr>
            <a:r>
              <a:rPr lang="en" sz="1800"/>
              <a:t>Since elements are arranged in particular order, they are easy to implement. </a:t>
            </a:r>
            <a:endParaRPr sz="1800"/>
          </a:p>
          <a:p>
            <a:pPr indent="0" lvl="0" marL="0" rtl="0" algn="l">
              <a:spcBef>
                <a:spcPts val="1200"/>
              </a:spcBef>
              <a:spcAft>
                <a:spcPts val="1200"/>
              </a:spcAft>
              <a:buNone/>
            </a:pPr>
            <a:r>
              <a:rPr lang="en" sz="1800"/>
              <a:t>However, when the complexity of the program increases, the linear data structures might not be the best choice because of operational complexities.</a:t>
            </a:r>
            <a:endParaRPr sz="1800"/>
          </a:p>
        </p:txBody>
      </p:sp>
      <p:pic>
        <p:nvPicPr>
          <p:cNvPr id="211" name="Google Shape;211;p25"/>
          <p:cNvPicPr preferRelativeResize="0"/>
          <p:nvPr/>
        </p:nvPicPr>
        <p:blipFill rotWithShape="1">
          <a:blip r:embed="rId3">
            <a:alphaModFix/>
          </a:blip>
          <a:srcRect b="27969" l="0" r="0" t="0"/>
          <a:stretch/>
        </p:blipFill>
        <p:spPr>
          <a:xfrm>
            <a:off x="3242775" y="3529850"/>
            <a:ext cx="5262500" cy="12886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142"/>
          <p:cNvPicPr preferRelativeResize="0"/>
          <p:nvPr/>
        </p:nvPicPr>
        <p:blipFill>
          <a:blip r:embed="rId3">
            <a:alphaModFix/>
          </a:blip>
          <a:stretch>
            <a:fillRect/>
          </a:stretch>
        </p:blipFill>
        <p:spPr>
          <a:xfrm>
            <a:off x="1947863" y="52388"/>
            <a:ext cx="5248275" cy="503872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70" name="Google Shape;970;p1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1" name="Google Shape;971;p143"/>
          <p:cNvPicPr preferRelativeResize="0"/>
          <p:nvPr/>
        </p:nvPicPr>
        <p:blipFill>
          <a:blip r:embed="rId3">
            <a:alphaModFix/>
          </a:blip>
          <a:stretch>
            <a:fillRect/>
          </a:stretch>
        </p:blipFill>
        <p:spPr>
          <a:xfrm>
            <a:off x="1857026" y="170700"/>
            <a:ext cx="5115975" cy="48759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77" name="Google Shape;977;p1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8" name="Google Shape;978;p144"/>
          <p:cNvPicPr preferRelativeResize="0"/>
          <p:nvPr/>
        </p:nvPicPr>
        <p:blipFill>
          <a:blip r:embed="rId3">
            <a:alphaModFix/>
          </a:blip>
          <a:stretch>
            <a:fillRect/>
          </a:stretch>
        </p:blipFill>
        <p:spPr>
          <a:xfrm>
            <a:off x="1703705" y="173075"/>
            <a:ext cx="5663350" cy="49128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84" name="Google Shape;984;p1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5" name="Google Shape;985;p145"/>
          <p:cNvPicPr preferRelativeResize="0"/>
          <p:nvPr/>
        </p:nvPicPr>
        <p:blipFill>
          <a:blip r:embed="rId3">
            <a:alphaModFix/>
          </a:blip>
          <a:stretch>
            <a:fillRect/>
          </a:stretch>
        </p:blipFill>
        <p:spPr>
          <a:xfrm>
            <a:off x="1611152" y="884524"/>
            <a:ext cx="6594900" cy="37580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46"/>
          <p:cNvSpPr txBox="1"/>
          <p:nvPr>
            <p:ph idx="1" type="body"/>
          </p:nvPr>
        </p:nvSpPr>
        <p:spPr>
          <a:xfrm>
            <a:off x="1306925" y="3240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Working of Bubble Sort</a:t>
            </a:r>
            <a:endParaRPr b="1" sz="1800">
              <a:latin typeface="Arial"/>
              <a:ea typeface="Arial"/>
              <a:cs typeface="Arial"/>
              <a:sym typeface="Arial"/>
            </a:endParaRPr>
          </a:p>
          <a:p>
            <a:pPr indent="0" lvl="0" marL="0" rtl="0" algn="l">
              <a:spcBef>
                <a:spcPts val="200"/>
              </a:spcBef>
              <a:spcAft>
                <a:spcPts val="0"/>
              </a:spcAft>
              <a:buNone/>
            </a:pPr>
            <a:r>
              <a:rPr lang="en" sz="1800">
                <a:latin typeface="Arial"/>
                <a:ea typeface="Arial"/>
                <a:cs typeface="Arial"/>
                <a:sym typeface="Arial"/>
              </a:rPr>
              <a:t>Suppose we are trying to sort the elements in </a:t>
            </a:r>
            <a:r>
              <a:rPr b="1" lang="en" sz="1800">
                <a:latin typeface="Arial"/>
                <a:ea typeface="Arial"/>
                <a:cs typeface="Arial"/>
                <a:sym typeface="Arial"/>
              </a:rPr>
              <a:t>ascending order</a:t>
            </a:r>
            <a:r>
              <a:rPr lang="en" sz="1800">
                <a:latin typeface="Arial"/>
                <a:ea typeface="Arial"/>
                <a:cs typeface="Arial"/>
                <a:sym typeface="Arial"/>
              </a:rPr>
              <a:t>.</a:t>
            </a:r>
            <a:endParaRPr sz="1800">
              <a:latin typeface="Arial"/>
              <a:ea typeface="Arial"/>
              <a:cs typeface="Arial"/>
              <a:sym typeface="Arial"/>
            </a:endParaRPr>
          </a:p>
          <a:p>
            <a:pPr indent="0" lvl="0" marL="0" rtl="0" algn="l">
              <a:spcBef>
                <a:spcPts val="0"/>
              </a:spcBef>
              <a:spcAft>
                <a:spcPts val="0"/>
              </a:spcAft>
              <a:buNone/>
            </a:pPr>
            <a:r>
              <a:rPr b="1" lang="en" sz="1800">
                <a:latin typeface="Arial"/>
                <a:ea typeface="Arial"/>
                <a:cs typeface="Arial"/>
                <a:sym typeface="Arial"/>
              </a:rPr>
              <a:t>1. First Iteration (Compare and Swap)</a:t>
            </a:r>
            <a:endParaRPr b="1"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AutoNum type="arabicPeriod"/>
            </a:pPr>
            <a:r>
              <a:rPr lang="en" sz="1800">
                <a:latin typeface="Arial"/>
                <a:ea typeface="Arial"/>
                <a:cs typeface="Arial"/>
                <a:sym typeface="Arial"/>
              </a:rPr>
              <a:t>Starting from the first index, compare the first and the second elements.</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If the first element is greater than the second element, they are swapped.</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Now, compare the second and the third elements. Swap them if they are not in order.</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The above process goes on until the last element.</a:t>
            </a:r>
            <a:endParaRPr sz="1800">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47"/>
          <p:cNvSpPr txBox="1"/>
          <p:nvPr>
            <p:ph idx="1" type="body"/>
          </p:nvPr>
        </p:nvSpPr>
        <p:spPr>
          <a:xfrm>
            <a:off x="1344600" y="5878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2. Remaining Iteration</a:t>
            </a:r>
            <a:endParaRPr b="1"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The same process goes on for the remaining iterations.</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After each iteration, the largest element among the unsorted elements is placed at the end.</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In each iteration, the comparison takes place up to the last unsorted element.</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The array is sorted when all the unsorted elements are placed at their correct positions.</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1200"/>
              </a:spcAft>
              <a:buNone/>
            </a:pPr>
            <a:r>
              <a:t/>
            </a:r>
            <a:endParaRPr sz="18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01" name="Google Shape;1001;p14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latin typeface="Arial"/>
                <a:ea typeface="Arial"/>
                <a:cs typeface="Arial"/>
                <a:sym typeface="Arial"/>
              </a:rPr>
              <a:t>Bubble Sort Applications</a:t>
            </a:r>
            <a:endParaRPr b="1" sz="1800">
              <a:latin typeface="Arial"/>
              <a:ea typeface="Arial"/>
              <a:cs typeface="Arial"/>
              <a:sym typeface="Arial"/>
            </a:endParaRPr>
          </a:p>
          <a:p>
            <a:pPr indent="0" lvl="0" marL="0" rtl="0" algn="l">
              <a:spcBef>
                <a:spcPts val="200"/>
              </a:spcBef>
              <a:spcAft>
                <a:spcPts val="0"/>
              </a:spcAft>
              <a:buNone/>
            </a:pPr>
            <a:r>
              <a:rPr lang="en" sz="1800">
                <a:latin typeface="Arial"/>
                <a:ea typeface="Arial"/>
                <a:cs typeface="Arial"/>
                <a:sym typeface="Arial"/>
              </a:rPr>
              <a:t>Bubble sort is used if</a:t>
            </a:r>
            <a:endParaRPr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Char char="●"/>
            </a:pPr>
            <a:r>
              <a:rPr lang="en" sz="1800">
                <a:latin typeface="Arial"/>
                <a:ea typeface="Arial"/>
                <a:cs typeface="Arial"/>
                <a:sym typeface="Arial"/>
              </a:rPr>
              <a:t>complexity does not matter</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short and simple code is preferred</a:t>
            </a:r>
            <a:endParaRPr sz="1800">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49"/>
          <p:cNvSpPr txBox="1"/>
          <p:nvPr>
            <p:ph idx="1" type="body"/>
          </p:nvPr>
        </p:nvSpPr>
        <p:spPr>
          <a:xfrm>
            <a:off x="1269225" y="1153050"/>
            <a:ext cx="7038900" cy="43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Selection sort is a sorting algorithm that selects the smallest element from an unsorted list in each iteration and places that element at the beginning of the unsorted list.</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b="1" lang="en" sz="1800">
                <a:latin typeface="Arial"/>
                <a:ea typeface="Arial"/>
                <a:cs typeface="Arial"/>
                <a:sym typeface="Arial"/>
              </a:rPr>
              <a:t>Working of Selection Sort</a:t>
            </a:r>
            <a:endParaRPr b="1"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AutoNum type="arabicPeriod"/>
            </a:pPr>
            <a:r>
              <a:rPr lang="en" sz="1800">
                <a:latin typeface="Arial"/>
                <a:ea typeface="Arial"/>
                <a:cs typeface="Arial"/>
                <a:sym typeface="Arial"/>
              </a:rPr>
              <a:t>Set the first element as minimum.</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Compare minimum with the second element. If the second element is smaller than minimum, assign the second element as minimum.</a:t>
            </a:r>
            <a:endParaRPr sz="1800">
              <a:latin typeface="Arial"/>
              <a:ea typeface="Arial"/>
              <a:cs typeface="Arial"/>
              <a:sym typeface="Arial"/>
            </a:endParaRPr>
          </a:p>
          <a:p>
            <a:pPr indent="0" lvl="0" marL="0" rtl="0" algn="l">
              <a:spcBef>
                <a:spcPts val="1200"/>
              </a:spcBef>
              <a:spcAft>
                <a:spcPts val="1200"/>
              </a:spcAft>
              <a:buNone/>
            </a:pPr>
            <a:r>
              <a:t/>
            </a:r>
            <a:endParaRPr sz="1800"/>
          </a:p>
        </p:txBody>
      </p:sp>
      <p:sp>
        <p:nvSpPr>
          <p:cNvPr id="1007" name="Google Shape;1007;p149"/>
          <p:cNvSpPr txBox="1"/>
          <p:nvPr/>
        </p:nvSpPr>
        <p:spPr>
          <a:xfrm>
            <a:off x="1318850" y="480450"/>
            <a:ext cx="415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00"/>
              </a:spcAft>
              <a:buNone/>
            </a:pPr>
            <a:r>
              <a:rPr b="1" lang="en" sz="2400">
                <a:solidFill>
                  <a:schemeClr val="lt1"/>
                </a:solidFill>
              </a:rPr>
              <a:t>Selection Sort Algorithm</a:t>
            </a:r>
            <a:endParaRPr b="1" sz="2400">
              <a:solidFill>
                <a:schemeClr val="lt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013" name="Google Shape;1013;p150"/>
          <p:cNvPicPr preferRelativeResize="0"/>
          <p:nvPr/>
        </p:nvPicPr>
        <p:blipFill>
          <a:blip r:embed="rId3">
            <a:alphaModFix/>
          </a:blip>
          <a:stretch>
            <a:fillRect/>
          </a:stretch>
        </p:blipFill>
        <p:spPr>
          <a:xfrm>
            <a:off x="225100" y="216963"/>
            <a:ext cx="3792099" cy="1267675"/>
          </a:xfrm>
          <a:prstGeom prst="rect">
            <a:avLst/>
          </a:prstGeom>
          <a:noFill/>
          <a:ln>
            <a:noFill/>
          </a:ln>
        </p:spPr>
      </p:pic>
      <p:pic>
        <p:nvPicPr>
          <p:cNvPr id="1014" name="Google Shape;1014;p150"/>
          <p:cNvPicPr preferRelativeResize="0"/>
          <p:nvPr/>
        </p:nvPicPr>
        <p:blipFill>
          <a:blip r:embed="rId4">
            <a:alphaModFix/>
          </a:blip>
          <a:stretch>
            <a:fillRect/>
          </a:stretch>
        </p:blipFill>
        <p:spPr>
          <a:xfrm>
            <a:off x="4169600" y="118539"/>
            <a:ext cx="4974400" cy="4563285"/>
          </a:xfrm>
          <a:prstGeom prst="rect">
            <a:avLst/>
          </a:prstGeom>
          <a:noFill/>
          <a:ln>
            <a:noFill/>
          </a:ln>
        </p:spPr>
      </p:pic>
      <p:pic>
        <p:nvPicPr>
          <p:cNvPr id="1015" name="Google Shape;1015;p150"/>
          <p:cNvPicPr preferRelativeResize="0"/>
          <p:nvPr/>
        </p:nvPicPr>
        <p:blipFill>
          <a:blip r:embed="rId5">
            <a:alphaModFix/>
          </a:blip>
          <a:stretch>
            <a:fillRect/>
          </a:stretch>
        </p:blipFill>
        <p:spPr>
          <a:xfrm>
            <a:off x="152400" y="1637038"/>
            <a:ext cx="3864800" cy="190389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pic>
        <p:nvPicPr>
          <p:cNvPr id="1020" name="Google Shape;1020;p151"/>
          <p:cNvPicPr preferRelativeResize="0"/>
          <p:nvPr/>
        </p:nvPicPr>
        <p:blipFill>
          <a:blip r:embed="rId3">
            <a:alphaModFix/>
          </a:blip>
          <a:stretch>
            <a:fillRect/>
          </a:stretch>
        </p:blipFill>
        <p:spPr>
          <a:xfrm>
            <a:off x="152400" y="152400"/>
            <a:ext cx="4232797" cy="4838701"/>
          </a:xfrm>
          <a:prstGeom prst="rect">
            <a:avLst/>
          </a:prstGeom>
          <a:noFill/>
          <a:ln>
            <a:noFill/>
          </a:ln>
        </p:spPr>
      </p:pic>
      <p:pic>
        <p:nvPicPr>
          <p:cNvPr id="1021" name="Google Shape;1021;p151"/>
          <p:cNvPicPr preferRelativeResize="0"/>
          <p:nvPr/>
        </p:nvPicPr>
        <p:blipFill>
          <a:blip r:embed="rId4">
            <a:alphaModFix/>
          </a:blip>
          <a:stretch>
            <a:fillRect/>
          </a:stretch>
        </p:blipFill>
        <p:spPr>
          <a:xfrm>
            <a:off x="4385200" y="346150"/>
            <a:ext cx="4695651" cy="4644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Lato"/>
                <a:ea typeface="Lato"/>
                <a:cs typeface="Lato"/>
                <a:sym typeface="Lato"/>
              </a:rPr>
              <a:t>1. Array Data Structure</a:t>
            </a:r>
            <a:endParaRPr>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sp>
        <p:nvSpPr>
          <p:cNvPr id="217" name="Google Shape;217;p26"/>
          <p:cNvSpPr txBox="1"/>
          <p:nvPr>
            <p:ph idx="1" type="body"/>
          </p:nvPr>
        </p:nvSpPr>
        <p:spPr>
          <a:xfrm>
            <a:off x="1297500" y="11103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 In an array, elements in memory are arranged in continuous memory. </a:t>
            </a:r>
            <a:endParaRPr sz="1700"/>
          </a:p>
        </p:txBody>
      </p:sp>
      <p:pic>
        <p:nvPicPr>
          <p:cNvPr id="218" name="Google Shape;218;p26"/>
          <p:cNvPicPr preferRelativeResize="0"/>
          <p:nvPr/>
        </p:nvPicPr>
        <p:blipFill>
          <a:blip r:embed="rId3">
            <a:alphaModFix/>
          </a:blip>
          <a:stretch>
            <a:fillRect/>
          </a:stretch>
        </p:blipFill>
        <p:spPr>
          <a:xfrm>
            <a:off x="614877" y="1938551"/>
            <a:ext cx="8404137" cy="32049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27" name="Google Shape;1027;p15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8" name="Google Shape;1028;p152"/>
          <p:cNvPicPr preferRelativeResize="0"/>
          <p:nvPr/>
        </p:nvPicPr>
        <p:blipFill>
          <a:blip r:embed="rId3">
            <a:alphaModFix/>
          </a:blip>
          <a:stretch>
            <a:fillRect/>
          </a:stretch>
        </p:blipFill>
        <p:spPr>
          <a:xfrm>
            <a:off x="169475" y="626213"/>
            <a:ext cx="4496674" cy="3599225"/>
          </a:xfrm>
          <a:prstGeom prst="rect">
            <a:avLst/>
          </a:prstGeom>
          <a:noFill/>
          <a:ln>
            <a:noFill/>
          </a:ln>
        </p:spPr>
      </p:pic>
      <p:pic>
        <p:nvPicPr>
          <p:cNvPr id="1029" name="Google Shape;1029;p152"/>
          <p:cNvPicPr preferRelativeResize="0"/>
          <p:nvPr/>
        </p:nvPicPr>
        <p:blipFill>
          <a:blip r:embed="rId4">
            <a:alphaModFix/>
          </a:blip>
          <a:stretch>
            <a:fillRect/>
          </a:stretch>
        </p:blipFill>
        <p:spPr>
          <a:xfrm>
            <a:off x="4666150" y="748033"/>
            <a:ext cx="4851800" cy="3130867"/>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pic>
        <p:nvPicPr>
          <p:cNvPr id="1034" name="Google Shape;1034;p153"/>
          <p:cNvPicPr preferRelativeResize="0"/>
          <p:nvPr/>
        </p:nvPicPr>
        <p:blipFill>
          <a:blip r:embed="rId3">
            <a:alphaModFix/>
          </a:blip>
          <a:stretch>
            <a:fillRect/>
          </a:stretch>
        </p:blipFill>
        <p:spPr>
          <a:xfrm>
            <a:off x="152400" y="152400"/>
            <a:ext cx="8435281" cy="48387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4"/>
          <p:cNvSpPr txBox="1"/>
          <p:nvPr>
            <p:ph idx="1" type="body"/>
          </p:nvPr>
        </p:nvSpPr>
        <p:spPr>
          <a:xfrm>
            <a:off x="132575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Compare minimum with the third element. Again, if the third element is smaller, then assign minimum to the third element otherwise do nothing. The process goes on until the last element.</a:t>
            </a:r>
            <a:endParaRPr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AutoNum type="arabicPeriod"/>
            </a:pPr>
            <a:r>
              <a:rPr lang="en" sz="1800">
                <a:latin typeface="Arial"/>
                <a:ea typeface="Arial"/>
                <a:cs typeface="Arial"/>
                <a:sym typeface="Arial"/>
              </a:rPr>
              <a:t>After each iteration, minimum is placed in the front of the unsorted list.</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sz="1800">
                <a:latin typeface="Arial"/>
                <a:ea typeface="Arial"/>
                <a:cs typeface="Arial"/>
                <a:sym typeface="Arial"/>
              </a:rPr>
              <a:t>For each iteration, indexing starts from the first unsorted element. Step 1 to 3 are repeated until all the elements are placed at their correct positions.</a:t>
            </a:r>
            <a:endParaRPr sz="1800">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55"/>
          <p:cNvSpPr txBox="1"/>
          <p:nvPr>
            <p:ph idx="1" type="body"/>
          </p:nvPr>
        </p:nvSpPr>
        <p:spPr>
          <a:xfrm>
            <a:off x="1297500" y="8327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Selection Sort Applications</a:t>
            </a:r>
            <a:endParaRPr b="1" sz="1800">
              <a:latin typeface="Arial"/>
              <a:ea typeface="Arial"/>
              <a:cs typeface="Arial"/>
              <a:sym typeface="Arial"/>
            </a:endParaRPr>
          </a:p>
          <a:p>
            <a:pPr indent="0" lvl="0" marL="0" rtl="0" algn="l">
              <a:spcBef>
                <a:spcPts val="200"/>
              </a:spcBef>
              <a:spcAft>
                <a:spcPts val="0"/>
              </a:spcAft>
              <a:buNone/>
            </a:pPr>
            <a:r>
              <a:rPr lang="en" sz="1800">
                <a:latin typeface="Arial"/>
                <a:ea typeface="Arial"/>
                <a:cs typeface="Arial"/>
                <a:sym typeface="Arial"/>
              </a:rPr>
              <a:t>The selection sort is used when</a:t>
            </a:r>
            <a:endParaRPr sz="1800">
              <a:latin typeface="Arial"/>
              <a:ea typeface="Arial"/>
              <a:cs typeface="Arial"/>
              <a:sym typeface="Arial"/>
            </a:endParaRPr>
          </a:p>
          <a:p>
            <a:pPr indent="-342900" lvl="0" marL="457200" rtl="0" algn="l">
              <a:spcBef>
                <a:spcPts val="1200"/>
              </a:spcBef>
              <a:spcAft>
                <a:spcPts val="0"/>
              </a:spcAft>
              <a:buClr>
                <a:schemeClr val="lt1"/>
              </a:buClr>
              <a:buSzPts val="1800"/>
              <a:buFont typeface="Arial"/>
              <a:buChar char="●"/>
            </a:pPr>
            <a:r>
              <a:rPr lang="en" sz="1800">
                <a:latin typeface="Arial"/>
                <a:ea typeface="Arial"/>
                <a:cs typeface="Arial"/>
                <a:sym typeface="Arial"/>
              </a:rPr>
              <a:t>a small list is to be sorted</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cost of swapping does not matter</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checking of all the elements is compulsory</a:t>
            </a:r>
            <a:endParaRPr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lang="en" sz="1800">
                <a:latin typeface="Arial"/>
                <a:ea typeface="Arial"/>
                <a:cs typeface="Arial"/>
                <a:sym typeface="Arial"/>
              </a:rPr>
              <a:t>cost of writing to a memory matters like in flash memory (number of writes/swaps is O(n) as compared to O(n2) of bubble sort)</a:t>
            </a:r>
            <a:endParaRPr sz="1800">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700">
                <a:latin typeface="Arial"/>
                <a:ea typeface="Arial"/>
                <a:cs typeface="Arial"/>
                <a:sym typeface="Arial"/>
              </a:rPr>
              <a:t>Linear Search</a:t>
            </a:r>
            <a:endParaRPr b="1" sz="1700">
              <a:latin typeface="Arial"/>
              <a:ea typeface="Arial"/>
              <a:cs typeface="Arial"/>
              <a:sym typeface="Arial"/>
            </a:endParaRPr>
          </a:p>
          <a:p>
            <a:pPr indent="0" lvl="0" marL="0" rtl="0" algn="l">
              <a:spcBef>
                <a:spcPts val="200"/>
              </a:spcBef>
              <a:spcAft>
                <a:spcPts val="0"/>
              </a:spcAft>
              <a:buNone/>
            </a:pPr>
            <a:r>
              <a:t/>
            </a:r>
            <a:endParaRPr b="1" sz="1700">
              <a:latin typeface="Arial"/>
              <a:ea typeface="Arial"/>
              <a:cs typeface="Arial"/>
              <a:sym typeface="Arial"/>
            </a:endParaRPr>
          </a:p>
        </p:txBody>
      </p:sp>
      <p:sp>
        <p:nvSpPr>
          <p:cNvPr id="1050" name="Google Shape;1050;p156"/>
          <p:cNvSpPr txBox="1"/>
          <p:nvPr>
            <p:ph idx="1" type="body"/>
          </p:nvPr>
        </p:nvSpPr>
        <p:spPr>
          <a:xfrm>
            <a:off x="1297500" y="9579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Linear search is a sequential searching algorithm where we start from one end and check every element of the list until the desired element is found. It is the simplest searching algorithm.</a:t>
            </a:r>
            <a:endParaRPr sz="1700">
              <a:latin typeface="Arial"/>
              <a:ea typeface="Arial"/>
              <a:cs typeface="Arial"/>
              <a:sym typeface="Arial"/>
            </a:endParaRPr>
          </a:p>
          <a:p>
            <a:pPr indent="0" lvl="0" marL="0" rtl="0" algn="l">
              <a:spcBef>
                <a:spcPts val="0"/>
              </a:spcBef>
              <a:spcAft>
                <a:spcPts val="1200"/>
              </a:spcAft>
              <a:buNone/>
            </a:pPr>
            <a:r>
              <a:t/>
            </a:r>
            <a:endParaRPr sz="1700"/>
          </a:p>
        </p:txBody>
      </p:sp>
      <p:pic>
        <p:nvPicPr>
          <p:cNvPr id="1051" name="Google Shape;1051;p156"/>
          <p:cNvPicPr preferRelativeResize="0"/>
          <p:nvPr/>
        </p:nvPicPr>
        <p:blipFill>
          <a:blip r:embed="rId3">
            <a:alphaModFix/>
          </a:blip>
          <a:stretch>
            <a:fillRect/>
          </a:stretch>
        </p:blipFill>
        <p:spPr>
          <a:xfrm>
            <a:off x="2395425" y="2663275"/>
            <a:ext cx="5066500" cy="19332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57" name="Google Shape;1057;p15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Arial"/>
                <a:ea typeface="Arial"/>
                <a:cs typeface="Arial"/>
                <a:sym typeface="Arial"/>
              </a:rPr>
              <a:t>How Linear Search Works?</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The following steps are followed to search for an element k = 1 in the list below.</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AutoNum type="arabicPeriod"/>
            </a:pPr>
            <a:r>
              <a:rPr lang="en" sz="1700">
                <a:latin typeface="Arial"/>
                <a:ea typeface="Arial"/>
                <a:cs typeface="Arial"/>
                <a:sym typeface="Arial"/>
              </a:rPr>
              <a:t>Start from the first element, compare k with each element x</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If x == k, return the index.</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Else, return not found.</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158"/>
          <p:cNvPicPr preferRelativeResize="0"/>
          <p:nvPr/>
        </p:nvPicPr>
        <p:blipFill>
          <a:blip r:embed="rId3">
            <a:alphaModFix/>
          </a:blip>
          <a:stretch>
            <a:fillRect/>
          </a:stretch>
        </p:blipFill>
        <p:spPr>
          <a:xfrm>
            <a:off x="152400" y="152400"/>
            <a:ext cx="3844305" cy="4838699"/>
          </a:xfrm>
          <a:prstGeom prst="rect">
            <a:avLst/>
          </a:prstGeom>
          <a:noFill/>
          <a:ln>
            <a:noFill/>
          </a:ln>
        </p:spPr>
      </p:pic>
      <p:pic>
        <p:nvPicPr>
          <p:cNvPr id="1063" name="Google Shape;1063;p158"/>
          <p:cNvPicPr preferRelativeResize="0"/>
          <p:nvPr/>
        </p:nvPicPr>
        <p:blipFill>
          <a:blip r:embed="rId4">
            <a:alphaModFix/>
          </a:blip>
          <a:stretch>
            <a:fillRect/>
          </a:stretch>
        </p:blipFill>
        <p:spPr>
          <a:xfrm>
            <a:off x="4149105" y="152400"/>
            <a:ext cx="4842496" cy="229313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69" name="Google Shape;1069;p15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700"/>
          </a:p>
          <a:p>
            <a:pPr indent="0" lvl="0" marL="0" rtl="0" algn="l">
              <a:spcBef>
                <a:spcPts val="1200"/>
              </a:spcBef>
              <a:spcAft>
                <a:spcPts val="0"/>
              </a:spcAft>
              <a:buNone/>
            </a:pPr>
            <a:r>
              <a:rPr b="1" lang="en" sz="1700">
                <a:latin typeface="Arial"/>
                <a:ea typeface="Arial"/>
                <a:cs typeface="Arial"/>
                <a:sym typeface="Arial"/>
              </a:rPr>
              <a:t>Linear Search Applications</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AutoNum type="arabicPeriod"/>
            </a:pPr>
            <a:r>
              <a:rPr lang="en" sz="1700">
                <a:latin typeface="Arial"/>
                <a:ea typeface="Arial"/>
                <a:cs typeface="Arial"/>
                <a:sym typeface="Arial"/>
              </a:rPr>
              <a:t>For searching operations in smaller arrays (&lt;100 items).</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6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Arial"/>
                <a:ea typeface="Arial"/>
                <a:cs typeface="Arial"/>
                <a:sym typeface="Arial"/>
              </a:rPr>
              <a:t>Binary Search</a:t>
            </a:r>
            <a:endParaRPr b="1">
              <a:latin typeface="Arial"/>
              <a:ea typeface="Arial"/>
              <a:cs typeface="Arial"/>
              <a:sym typeface="Arial"/>
            </a:endParaRPr>
          </a:p>
          <a:p>
            <a:pPr indent="0" lvl="0" marL="0" rtl="0" algn="l">
              <a:spcBef>
                <a:spcPts val="200"/>
              </a:spcBef>
              <a:spcAft>
                <a:spcPts val="0"/>
              </a:spcAft>
              <a:buNone/>
            </a:pPr>
            <a:r>
              <a:t/>
            </a:r>
            <a:endParaRPr/>
          </a:p>
        </p:txBody>
      </p:sp>
      <p:sp>
        <p:nvSpPr>
          <p:cNvPr id="1075" name="Google Shape;1075;p16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Binary Search is a searching algorithm for finding an element's position in a sorted array.</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In this approach, the element is always searched in the middle of a portion of an array.</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61"/>
          <p:cNvSpPr txBox="1"/>
          <p:nvPr>
            <p:ph idx="1" type="body"/>
          </p:nvPr>
        </p:nvSpPr>
        <p:spPr>
          <a:xfrm>
            <a:off x="1370550" y="291825"/>
            <a:ext cx="6402900" cy="35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Binary Search Working</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Binary Search Algorithm can be implemented in two ways which are discussed below.</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AutoNum type="arabicPeriod"/>
            </a:pPr>
            <a:r>
              <a:rPr lang="en" sz="1700">
                <a:latin typeface="Arial"/>
                <a:ea typeface="Arial"/>
                <a:cs typeface="Arial"/>
                <a:sym typeface="Arial"/>
              </a:rPr>
              <a:t>Iterative Method</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Recursive Method</a:t>
            </a:r>
            <a:endParaRPr sz="1700">
              <a:latin typeface="Arial"/>
              <a:ea typeface="Arial"/>
              <a:cs typeface="Arial"/>
              <a:sym typeface="Arial"/>
            </a:endParaRPr>
          </a:p>
          <a:p>
            <a:pPr indent="0" lvl="0" marL="0" rtl="0" algn="l">
              <a:spcBef>
                <a:spcPts val="1200"/>
              </a:spcBef>
              <a:spcAft>
                <a:spcPts val="0"/>
              </a:spcAft>
              <a:buNone/>
            </a:pPr>
            <a:r>
              <a:rPr lang="en" sz="1700">
                <a:latin typeface="Arial"/>
                <a:ea typeface="Arial"/>
                <a:cs typeface="Arial"/>
                <a:sym typeface="Arial"/>
              </a:rPr>
              <a:t>The recursive method follows </a:t>
            </a:r>
            <a:r>
              <a:rPr lang="en" sz="1700" u="sng">
                <a:latin typeface="Arial"/>
                <a:ea typeface="Arial"/>
                <a:cs typeface="Arial"/>
                <a:sym typeface="Arial"/>
                <a:hlinkClick r:id="rId3"/>
              </a:rPr>
              <a:t>the divide and conquer</a:t>
            </a:r>
            <a:r>
              <a:rPr lang="en" sz="1700">
                <a:latin typeface="Arial"/>
                <a:ea typeface="Arial"/>
                <a:cs typeface="Arial"/>
                <a:sym typeface="Arial"/>
              </a:rPr>
              <a:t> approach.</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Stack Data Structure</a:t>
            </a:r>
            <a:endParaRPr/>
          </a:p>
        </p:txBody>
      </p:sp>
      <p:sp>
        <p:nvSpPr>
          <p:cNvPr id="224" name="Google Shape;224;p27"/>
          <p:cNvSpPr txBox="1"/>
          <p:nvPr>
            <p:ph idx="1" type="body"/>
          </p:nvPr>
        </p:nvSpPr>
        <p:spPr>
          <a:xfrm>
            <a:off x="1297500" y="1152925"/>
            <a:ext cx="6938700" cy="113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In stack data structure, elements are stored in the LIFO principle. That is, the last element stored in a stack will be removed first.</a:t>
            </a:r>
            <a:endParaRPr sz="1500"/>
          </a:p>
        </p:txBody>
      </p:sp>
      <p:pic>
        <p:nvPicPr>
          <p:cNvPr id="225" name="Google Shape;225;p27"/>
          <p:cNvPicPr preferRelativeResize="0"/>
          <p:nvPr/>
        </p:nvPicPr>
        <p:blipFill>
          <a:blip r:embed="rId3">
            <a:alphaModFix/>
          </a:blip>
          <a:stretch>
            <a:fillRect/>
          </a:stretch>
        </p:blipFill>
        <p:spPr>
          <a:xfrm>
            <a:off x="2147050" y="2113450"/>
            <a:ext cx="4451507" cy="25526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pic>
        <p:nvPicPr>
          <p:cNvPr id="1085" name="Google Shape;1085;p162"/>
          <p:cNvPicPr preferRelativeResize="0"/>
          <p:nvPr/>
        </p:nvPicPr>
        <p:blipFill>
          <a:blip r:embed="rId3">
            <a:alphaModFix/>
          </a:blip>
          <a:stretch>
            <a:fillRect/>
          </a:stretch>
        </p:blipFill>
        <p:spPr>
          <a:xfrm>
            <a:off x="152400" y="152400"/>
            <a:ext cx="3823775" cy="1935850"/>
          </a:xfrm>
          <a:prstGeom prst="rect">
            <a:avLst/>
          </a:prstGeom>
          <a:noFill/>
          <a:ln>
            <a:noFill/>
          </a:ln>
        </p:spPr>
      </p:pic>
      <p:pic>
        <p:nvPicPr>
          <p:cNvPr id="1086" name="Google Shape;1086;p162"/>
          <p:cNvPicPr preferRelativeResize="0"/>
          <p:nvPr/>
        </p:nvPicPr>
        <p:blipFill>
          <a:blip r:embed="rId4">
            <a:alphaModFix/>
          </a:blip>
          <a:stretch>
            <a:fillRect/>
          </a:stretch>
        </p:blipFill>
        <p:spPr>
          <a:xfrm>
            <a:off x="4888123" y="229900"/>
            <a:ext cx="3516724" cy="1780850"/>
          </a:xfrm>
          <a:prstGeom prst="rect">
            <a:avLst/>
          </a:prstGeom>
          <a:noFill/>
          <a:ln>
            <a:noFill/>
          </a:ln>
        </p:spPr>
      </p:pic>
      <p:pic>
        <p:nvPicPr>
          <p:cNvPr id="1087" name="Google Shape;1087;p162"/>
          <p:cNvPicPr preferRelativeResize="0"/>
          <p:nvPr/>
        </p:nvPicPr>
        <p:blipFill>
          <a:blip r:embed="rId5">
            <a:alphaModFix/>
          </a:blip>
          <a:stretch>
            <a:fillRect/>
          </a:stretch>
        </p:blipFill>
        <p:spPr>
          <a:xfrm>
            <a:off x="152400" y="2240650"/>
            <a:ext cx="4674975" cy="2343500"/>
          </a:xfrm>
          <a:prstGeom prst="rect">
            <a:avLst/>
          </a:prstGeom>
          <a:noFill/>
          <a:ln>
            <a:noFill/>
          </a:ln>
        </p:spPr>
      </p:pic>
      <p:pic>
        <p:nvPicPr>
          <p:cNvPr id="1088" name="Google Shape;1088;p162"/>
          <p:cNvPicPr preferRelativeResize="0"/>
          <p:nvPr/>
        </p:nvPicPr>
        <p:blipFill>
          <a:blip r:embed="rId6">
            <a:alphaModFix/>
          </a:blip>
          <a:stretch>
            <a:fillRect/>
          </a:stretch>
        </p:blipFill>
        <p:spPr>
          <a:xfrm>
            <a:off x="4979775" y="2163149"/>
            <a:ext cx="3399722" cy="28279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63"/>
          <p:cNvSpPr txBox="1"/>
          <p:nvPr>
            <p:ph idx="1" type="body"/>
          </p:nvPr>
        </p:nvSpPr>
        <p:spPr>
          <a:xfrm>
            <a:off x="1236700" y="339425"/>
            <a:ext cx="7038900" cy="47310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chemeClr val="lt1"/>
              </a:buClr>
              <a:buSzPts val="1700"/>
              <a:buFont typeface="Arial"/>
              <a:buAutoNum type="arabicPeriod"/>
            </a:pPr>
            <a:r>
              <a:rPr lang="en" sz="1700">
                <a:latin typeface="Arial"/>
                <a:ea typeface="Arial"/>
                <a:cs typeface="Arial"/>
                <a:sym typeface="Arial"/>
              </a:rPr>
              <a:t>The array in which searching is to be performed is:</a:t>
            </a:r>
            <a:endParaRPr sz="1700">
              <a:latin typeface="Arial"/>
              <a:ea typeface="Arial"/>
              <a:cs typeface="Arial"/>
              <a:sym typeface="Arial"/>
            </a:endParaRPr>
          </a:p>
          <a:p>
            <a:pPr indent="0" lvl="0" marL="457200" rtl="0" algn="l">
              <a:spcBef>
                <a:spcPts val="1200"/>
              </a:spcBef>
              <a:spcAft>
                <a:spcPts val="0"/>
              </a:spcAft>
              <a:buNone/>
            </a:pPr>
            <a:r>
              <a:rPr lang="en" sz="1700">
                <a:latin typeface="Arial"/>
                <a:ea typeface="Arial"/>
                <a:cs typeface="Arial"/>
                <a:sym typeface="Arial"/>
              </a:rPr>
              <a:t>Let x = 4 be the element to be searched.</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AutoNum type="arabicPeriod"/>
            </a:pPr>
            <a:r>
              <a:rPr lang="en" sz="1700">
                <a:latin typeface="Arial"/>
                <a:ea typeface="Arial"/>
                <a:cs typeface="Arial"/>
                <a:sym typeface="Arial"/>
              </a:rPr>
              <a:t>Set two pointers low and high at the lowest and the highest positions respectively.</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Find the middle element mid of the array ie. arr[(low + high)/2] = 6.</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If x == mid, then return mid.Else, compare the element to be searched with m.</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If x &gt; mid, compare x with the middle element of the elements on the right side of mid. This is done by setting low to low = mid + 1. </a:t>
            </a:r>
            <a:endParaRPr sz="1700">
              <a:latin typeface="Arial"/>
              <a:ea typeface="Arial"/>
              <a:cs typeface="Arial"/>
              <a:sym typeface="Arial"/>
            </a:endParaRPr>
          </a:p>
          <a:p>
            <a:pPr indent="0" lvl="0" marL="0" rtl="0" algn="l">
              <a:spcBef>
                <a:spcPts val="1200"/>
              </a:spcBef>
              <a:spcAft>
                <a:spcPts val="0"/>
              </a:spcAft>
              <a:buNone/>
            </a:pPr>
            <a:r>
              <a:rPr lang="en" sz="1700">
                <a:latin typeface="Arial"/>
                <a:ea typeface="Arial"/>
                <a:cs typeface="Arial"/>
                <a:sym typeface="Arial"/>
              </a:rPr>
              <a:t>6. </a:t>
            </a:r>
            <a:r>
              <a:rPr lang="en" sz="1700">
                <a:latin typeface="Arial"/>
                <a:ea typeface="Arial"/>
                <a:cs typeface="Arial"/>
                <a:sym typeface="Arial"/>
              </a:rPr>
              <a:t>Else, compare x with the middle element of the elements on the left    side of mid. This is done by setting high to high = mid - 1.</a:t>
            </a:r>
            <a:endParaRPr sz="1700">
              <a:latin typeface="Arial"/>
              <a:ea typeface="Arial"/>
              <a:cs typeface="Arial"/>
              <a:sym typeface="Arial"/>
            </a:endParaRPr>
          </a:p>
          <a:p>
            <a:pPr indent="0" lvl="0" marL="0" rtl="0" algn="l">
              <a:spcBef>
                <a:spcPts val="1200"/>
              </a:spcBef>
              <a:spcAft>
                <a:spcPts val="0"/>
              </a:spcAft>
              <a:buNone/>
            </a:pPr>
            <a:r>
              <a:rPr lang="en" sz="1700">
                <a:latin typeface="Arial"/>
                <a:ea typeface="Arial"/>
                <a:cs typeface="Arial"/>
                <a:sym typeface="Arial"/>
              </a:rPr>
              <a:t>  7.Repeat steps 3 to 6 until low meets high.</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  8. x = 4 is found.</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pic>
        <p:nvPicPr>
          <p:cNvPr id="1098" name="Google Shape;1098;p164"/>
          <p:cNvPicPr preferRelativeResize="0"/>
          <p:nvPr/>
        </p:nvPicPr>
        <p:blipFill>
          <a:blip r:embed="rId3">
            <a:alphaModFix/>
          </a:blip>
          <a:stretch>
            <a:fillRect/>
          </a:stretch>
        </p:blipFill>
        <p:spPr>
          <a:xfrm>
            <a:off x="152400" y="152400"/>
            <a:ext cx="8839198" cy="419946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pic>
        <p:nvPicPr>
          <p:cNvPr id="1103" name="Google Shape;1103;p165"/>
          <p:cNvPicPr preferRelativeResize="0"/>
          <p:nvPr/>
        </p:nvPicPr>
        <p:blipFill>
          <a:blip r:embed="rId3">
            <a:alphaModFix/>
          </a:blip>
          <a:stretch>
            <a:fillRect/>
          </a:stretch>
        </p:blipFill>
        <p:spPr>
          <a:xfrm>
            <a:off x="152400" y="152400"/>
            <a:ext cx="8839201" cy="4551013"/>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09" name="Google Shape;1109;p16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700"/>
          </a:p>
          <a:p>
            <a:pPr indent="0" lvl="0" marL="0" rtl="0" algn="l">
              <a:spcBef>
                <a:spcPts val="1200"/>
              </a:spcBef>
              <a:spcAft>
                <a:spcPts val="0"/>
              </a:spcAft>
              <a:buNone/>
            </a:pPr>
            <a:r>
              <a:rPr b="1" lang="en" sz="1700">
                <a:latin typeface="Arial"/>
                <a:ea typeface="Arial"/>
                <a:cs typeface="Arial"/>
                <a:sym typeface="Arial"/>
              </a:rPr>
              <a:t>Binary Search Applications</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In libraries of Java, .Net, C++ STL</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While debugging, the binary search is used to pinpoint the place where the error happens.</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Lato"/>
                <a:ea typeface="Lato"/>
                <a:cs typeface="Lato"/>
                <a:sym typeface="Lato"/>
              </a:rPr>
              <a:t>3. Queue Data Structure</a:t>
            </a:r>
            <a:endParaRPr/>
          </a:p>
        </p:txBody>
      </p:sp>
      <p:sp>
        <p:nvSpPr>
          <p:cNvPr id="231" name="Google Shape;231;p28"/>
          <p:cNvSpPr txBox="1"/>
          <p:nvPr>
            <p:ph idx="1" type="body"/>
          </p:nvPr>
        </p:nvSpPr>
        <p:spPr>
          <a:xfrm>
            <a:off x="1297500" y="1307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Unlike stack, the queue data structure works in the FIFO principle where first element stored in the queue will be removed first.</a:t>
            </a:r>
            <a:endParaRPr sz="1700"/>
          </a:p>
        </p:txBody>
      </p:sp>
      <p:pic>
        <p:nvPicPr>
          <p:cNvPr id="232" name="Google Shape;232;p28"/>
          <p:cNvPicPr preferRelativeResize="0"/>
          <p:nvPr/>
        </p:nvPicPr>
        <p:blipFill>
          <a:blip r:embed="rId3">
            <a:alphaModFix/>
          </a:blip>
          <a:stretch>
            <a:fillRect/>
          </a:stretch>
        </p:blipFill>
        <p:spPr>
          <a:xfrm>
            <a:off x="1604700" y="2273500"/>
            <a:ext cx="6354964" cy="261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Lato"/>
                <a:ea typeface="Lato"/>
                <a:cs typeface="Lato"/>
                <a:sym typeface="Lato"/>
              </a:rPr>
              <a:t>4. Linked List Data Structure</a:t>
            </a:r>
            <a:endParaRPr/>
          </a:p>
        </p:txBody>
      </p:sp>
      <p:sp>
        <p:nvSpPr>
          <p:cNvPr id="238" name="Google Shape;238;p29"/>
          <p:cNvSpPr txBox="1"/>
          <p:nvPr>
            <p:ph idx="1" type="body"/>
          </p:nvPr>
        </p:nvSpPr>
        <p:spPr>
          <a:xfrm>
            <a:off x="1297500" y="1063275"/>
            <a:ext cx="7038900" cy="998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700"/>
              <a:t>In linked list data structure, data elements are connected through a series of nodes. And, each node contains the data items and address to the next node.</a:t>
            </a:r>
            <a:endParaRPr sz="1700"/>
          </a:p>
        </p:txBody>
      </p:sp>
      <p:pic>
        <p:nvPicPr>
          <p:cNvPr id="239" name="Google Shape;239;p29"/>
          <p:cNvPicPr preferRelativeResize="0"/>
          <p:nvPr/>
        </p:nvPicPr>
        <p:blipFill>
          <a:blip r:embed="rId3">
            <a:alphaModFix/>
          </a:blip>
          <a:stretch>
            <a:fillRect/>
          </a:stretch>
        </p:blipFill>
        <p:spPr>
          <a:xfrm>
            <a:off x="152400" y="2214375"/>
            <a:ext cx="8839201" cy="21025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Lato"/>
                <a:ea typeface="Lato"/>
                <a:cs typeface="Lato"/>
                <a:sym typeface="Lato"/>
              </a:rPr>
              <a:t>Non linear data structures </a:t>
            </a:r>
            <a:endParaRPr/>
          </a:p>
        </p:txBody>
      </p:sp>
      <p:sp>
        <p:nvSpPr>
          <p:cNvPr id="245" name="Google Shape;245;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Unlike linear data structures, elements in non-linear data structures are not in any sequence. Instead they are arranged in a hierarchical manner where one element will be connected to one or more elements. Non-linear data structures are further divided into graph and tree based data structures.</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Lato"/>
                <a:ea typeface="Lato"/>
                <a:cs typeface="Lato"/>
                <a:sym typeface="Lato"/>
              </a:rPr>
              <a:t>1. Graph Data Structure </a:t>
            </a:r>
            <a:endParaRPr/>
          </a:p>
        </p:txBody>
      </p:sp>
      <p:sp>
        <p:nvSpPr>
          <p:cNvPr id="251" name="Google Shape;251;p31"/>
          <p:cNvSpPr txBox="1"/>
          <p:nvPr>
            <p:ph idx="1" type="body"/>
          </p:nvPr>
        </p:nvSpPr>
        <p:spPr>
          <a:xfrm>
            <a:off x="1297500" y="156755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In graph data structure, each node is called vertex and each vertex is connected to other vertices through edges.</a:t>
            </a:r>
            <a:endParaRPr sz="1700"/>
          </a:p>
        </p:txBody>
      </p:sp>
      <p:pic>
        <p:nvPicPr>
          <p:cNvPr id="252" name="Google Shape;252;p31"/>
          <p:cNvPicPr preferRelativeResize="0"/>
          <p:nvPr/>
        </p:nvPicPr>
        <p:blipFill>
          <a:blip r:embed="rId3">
            <a:alphaModFix/>
          </a:blip>
          <a:stretch>
            <a:fillRect/>
          </a:stretch>
        </p:blipFill>
        <p:spPr>
          <a:xfrm>
            <a:off x="3065925" y="2623200"/>
            <a:ext cx="2250257" cy="2267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Data Structures are a specialized means of organizing and storing data in computers in such a way that we can perform operations on the stored data more efficiently. Data structures have a wide and diverse scope of usage across the fields of Computer Science and Software Engineering.</a:t>
            </a:r>
            <a:endParaRPr sz="2000"/>
          </a:p>
        </p:txBody>
      </p:sp>
      <p:sp>
        <p:nvSpPr>
          <p:cNvPr id="141" name="Google Shape;141;p14"/>
          <p:cNvSpPr txBox="1"/>
          <p:nvPr>
            <p:ph type="title"/>
          </p:nvPr>
        </p:nvSpPr>
        <p:spPr>
          <a:xfrm>
            <a:off x="1449900" y="5461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Data Structures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Lato"/>
                <a:ea typeface="Lato"/>
                <a:cs typeface="Lato"/>
                <a:sym typeface="Lato"/>
              </a:rPr>
              <a:t>2. Trees Data Structure </a:t>
            </a:r>
            <a:endParaRPr/>
          </a:p>
        </p:txBody>
      </p:sp>
      <p:sp>
        <p:nvSpPr>
          <p:cNvPr id="258" name="Google Shape;258;p32"/>
          <p:cNvSpPr txBox="1"/>
          <p:nvPr>
            <p:ph idx="1" type="body"/>
          </p:nvPr>
        </p:nvSpPr>
        <p:spPr>
          <a:xfrm>
            <a:off x="1297500" y="1110350"/>
            <a:ext cx="7038900" cy="122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Similar to a graph, a tree is also a collection of vertices and edges. However, in tree data structure, there can only be one edge between two vertices.</a:t>
            </a:r>
            <a:endParaRPr sz="1700"/>
          </a:p>
        </p:txBody>
      </p:sp>
      <p:pic>
        <p:nvPicPr>
          <p:cNvPr id="259" name="Google Shape;259;p32"/>
          <p:cNvPicPr preferRelativeResize="0"/>
          <p:nvPr/>
        </p:nvPicPr>
        <p:blipFill>
          <a:blip r:embed="rId3">
            <a:alphaModFix/>
          </a:blip>
          <a:stretch>
            <a:fillRect/>
          </a:stretch>
        </p:blipFill>
        <p:spPr>
          <a:xfrm>
            <a:off x="2987500" y="2333150"/>
            <a:ext cx="2552382" cy="2505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1297500" y="12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Vs Non-linear Data Structures</a:t>
            </a:r>
            <a:endParaRPr/>
          </a:p>
        </p:txBody>
      </p:sp>
      <p:pic>
        <p:nvPicPr>
          <p:cNvPr id="265" name="Google Shape;265;p33"/>
          <p:cNvPicPr preferRelativeResize="0"/>
          <p:nvPr/>
        </p:nvPicPr>
        <p:blipFill>
          <a:blip r:embed="rId3">
            <a:alphaModFix/>
          </a:blip>
          <a:stretch>
            <a:fillRect/>
          </a:stretch>
        </p:blipFill>
        <p:spPr>
          <a:xfrm>
            <a:off x="1098175" y="570875"/>
            <a:ext cx="6331324" cy="4572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Learn Data Structures and Algorithms</a:t>
            </a:r>
            <a:endParaRPr/>
          </a:p>
        </p:txBody>
      </p:sp>
      <p:sp>
        <p:nvSpPr>
          <p:cNvPr id="271" name="Google Shape;271;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Programming is all about data structures and algorithms. Data structures are used to hold data while algorithms are used to solve the problem using that data. Data structures and algorithms (DSA) goes through solutions to standard problems in detail and gives you an insight into how efficient it is to use each one of them. It also teaches you the science of evaluating the efficiency of an algorithm. This enables you to choose the best of various choices.</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Make Your Code Scalable</a:t>
            </a:r>
            <a:endParaRPr/>
          </a:p>
        </p:txBody>
      </p:sp>
      <p:sp>
        <p:nvSpPr>
          <p:cNvPr id="277" name="Google Shape;277;p35"/>
          <p:cNvSpPr txBox="1"/>
          <p:nvPr>
            <p:ph idx="1" type="body"/>
          </p:nvPr>
        </p:nvSpPr>
        <p:spPr>
          <a:xfrm>
            <a:off x="1297500" y="1186550"/>
            <a:ext cx="6766200" cy="42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to solve a simple problem of finding the sum of the first 10</a:t>
            </a:r>
            <a:r>
              <a:rPr baseline="30000" lang="en" sz="1500"/>
              <a:t>11</a:t>
            </a:r>
            <a:r>
              <a:rPr lang="en" sz="1500"/>
              <a:t> natural numbers.</a:t>
            </a:r>
            <a:endParaRPr sz="1500"/>
          </a:p>
        </p:txBody>
      </p:sp>
      <p:pic>
        <p:nvPicPr>
          <p:cNvPr id="278" name="Google Shape;278;p35"/>
          <p:cNvPicPr preferRelativeResize="0"/>
          <p:nvPr/>
        </p:nvPicPr>
        <p:blipFill>
          <a:blip r:embed="rId3">
            <a:alphaModFix/>
          </a:blip>
          <a:stretch>
            <a:fillRect/>
          </a:stretch>
        </p:blipFill>
        <p:spPr>
          <a:xfrm>
            <a:off x="1363750" y="1686413"/>
            <a:ext cx="6416476" cy="1167775"/>
          </a:xfrm>
          <a:prstGeom prst="rect">
            <a:avLst/>
          </a:prstGeom>
          <a:noFill/>
          <a:ln>
            <a:noFill/>
          </a:ln>
        </p:spPr>
      </p:pic>
      <p:pic>
        <p:nvPicPr>
          <p:cNvPr id="279" name="Google Shape;279;p35"/>
          <p:cNvPicPr preferRelativeResize="0"/>
          <p:nvPr/>
        </p:nvPicPr>
        <p:blipFill>
          <a:blip r:embed="rId4">
            <a:alphaModFix/>
          </a:blip>
          <a:stretch>
            <a:fillRect/>
          </a:stretch>
        </p:blipFill>
        <p:spPr>
          <a:xfrm>
            <a:off x="1363750" y="2933762"/>
            <a:ext cx="5180351" cy="19845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idx="1" type="body"/>
          </p:nvPr>
        </p:nvSpPr>
        <p:spPr>
          <a:xfrm>
            <a:off x="1288075" y="832775"/>
            <a:ext cx="7038900" cy="129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Two of the most valuable resources for a computer program are time and memory. The time taken by the computer to run code is: </a:t>
            </a:r>
            <a:endParaRPr sz="1600"/>
          </a:p>
          <a:p>
            <a:pPr indent="0" lvl="0" marL="0" rtl="0" algn="l">
              <a:spcBef>
                <a:spcPts val="1200"/>
              </a:spcBef>
              <a:spcAft>
                <a:spcPts val="1200"/>
              </a:spcAft>
              <a:buNone/>
            </a:pPr>
            <a:r>
              <a:rPr b="1" lang="en" sz="1600">
                <a:solidFill>
                  <a:srgbClr val="FFFF00"/>
                </a:solidFill>
              </a:rPr>
              <a:t>Time to run code = </a:t>
            </a:r>
            <a:r>
              <a:rPr b="1" lang="en" sz="1600">
                <a:solidFill>
                  <a:srgbClr val="FF0000"/>
                </a:solidFill>
              </a:rPr>
              <a:t>number of instructions</a:t>
            </a:r>
            <a:r>
              <a:rPr b="1" lang="en" sz="1600">
                <a:solidFill>
                  <a:srgbClr val="FFFF00"/>
                </a:solidFill>
              </a:rPr>
              <a:t> * </a:t>
            </a:r>
            <a:r>
              <a:rPr b="1" lang="en" sz="1600">
                <a:solidFill>
                  <a:srgbClr val="00FF00"/>
                </a:solidFill>
              </a:rPr>
              <a:t>time to execute each instruction</a:t>
            </a:r>
            <a:endParaRPr b="1" sz="1600">
              <a:solidFill>
                <a:srgbClr val="00FF00"/>
              </a:solidFill>
            </a:endParaRPr>
          </a:p>
        </p:txBody>
      </p:sp>
      <p:sp>
        <p:nvSpPr>
          <p:cNvPr id="285" name="Google Shape;285;p36"/>
          <p:cNvSpPr txBox="1"/>
          <p:nvPr/>
        </p:nvSpPr>
        <p:spPr>
          <a:xfrm>
            <a:off x="1158700" y="2263950"/>
            <a:ext cx="3165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rPr>
              <a:t>x = 1 + (10</a:t>
            </a:r>
            <a:r>
              <a:rPr baseline="30000" lang="en" sz="1700">
                <a:solidFill>
                  <a:schemeClr val="lt1"/>
                </a:solidFill>
              </a:rPr>
              <a:t>11</a:t>
            </a:r>
            <a:r>
              <a:rPr lang="en" sz="1700">
                <a:solidFill>
                  <a:schemeClr val="lt1"/>
                </a:solidFill>
              </a:rPr>
              <a:t> + 1) + (10</a:t>
            </a:r>
            <a:r>
              <a:rPr baseline="30000" lang="en" sz="1700">
                <a:solidFill>
                  <a:schemeClr val="lt1"/>
                </a:solidFill>
              </a:rPr>
              <a:t>11</a:t>
            </a:r>
            <a:r>
              <a:rPr lang="en" sz="1700">
                <a:solidFill>
                  <a:schemeClr val="lt1"/>
                </a:solidFill>
              </a:rPr>
              <a:t>) + 1,</a:t>
            </a:r>
            <a:endParaRPr sz="1700">
              <a:solidFill>
                <a:schemeClr val="lt1"/>
              </a:solidFill>
            </a:endParaRPr>
          </a:p>
          <a:p>
            <a:pPr indent="0" lvl="0" marL="0" rtl="0" algn="l">
              <a:spcBef>
                <a:spcPts val="0"/>
              </a:spcBef>
              <a:spcAft>
                <a:spcPts val="0"/>
              </a:spcAft>
              <a:buNone/>
            </a:pPr>
            <a:r>
              <a:rPr lang="en" sz="1700">
                <a:solidFill>
                  <a:schemeClr val="lt1"/>
                </a:solidFill>
              </a:rPr>
              <a:t> </a:t>
            </a:r>
            <a:r>
              <a:rPr lang="en" sz="1700">
                <a:solidFill>
                  <a:srgbClr val="00FFFF"/>
                </a:solidFill>
              </a:rPr>
              <a:t>x = 2 * 10</a:t>
            </a:r>
            <a:r>
              <a:rPr baseline="30000" lang="en" sz="1700">
                <a:solidFill>
                  <a:srgbClr val="00FFFF"/>
                </a:solidFill>
              </a:rPr>
              <a:t>11</a:t>
            </a:r>
            <a:r>
              <a:rPr lang="en" sz="1700">
                <a:solidFill>
                  <a:srgbClr val="00FFFF"/>
                </a:solidFill>
              </a:rPr>
              <a:t> + 3</a:t>
            </a:r>
            <a:endParaRPr sz="1700">
              <a:solidFill>
                <a:srgbClr val="00FFFF"/>
              </a:solidFill>
            </a:endParaRPr>
          </a:p>
        </p:txBody>
      </p:sp>
      <p:sp>
        <p:nvSpPr>
          <p:cNvPr id="286" name="Google Shape;286;p36"/>
          <p:cNvSpPr txBox="1"/>
          <p:nvPr/>
        </p:nvSpPr>
        <p:spPr>
          <a:xfrm>
            <a:off x="4766700" y="2510250"/>
            <a:ext cx="373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9900"/>
                </a:solidFill>
              </a:rPr>
              <a:t>y = 10</a:t>
            </a:r>
            <a:r>
              <a:rPr baseline="30000" lang="en" sz="1800">
                <a:solidFill>
                  <a:srgbClr val="FF9900"/>
                </a:solidFill>
              </a:rPr>
              <a:t>8  </a:t>
            </a:r>
            <a:r>
              <a:rPr lang="en" sz="1800">
                <a:solidFill>
                  <a:srgbClr val="FF9900"/>
                </a:solidFill>
              </a:rPr>
              <a:t>instructions per seconds</a:t>
            </a:r>
            <a:endParaRPr sz="1800">
              <a:solidFill>
                <a:srgbClr val="FF9900"/>
              </a:solidFill>
            </a:endParaRPr>
          </a:p>
        </p:txBody>
      </p:sp>
      <p:sp>
        <p:nvSpPr>
          <p:cNvPr id="287" name="Google Shape;287;p36"/>
          <p:cNvSpPr txBox="1"/>
          <p:nvPr/>
        </p:nvSpPr>
        <p:spPr>
          <a:xfrm>
            <a:off x="1288075" y="3106825"/>
            <a:ext cx="6142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0000"/>
                </a:solidFill>
              </a:rPr>
              <a:t>Time taken to run code</a:t>
            </a:r>
            <a:r>
              <a:rPr lang="en" sz="1700">
                <a:solidFill>
                  <a:srgbClr val="00FFFF"/>
                </a:solidFill>
              </a:rPr>
              <a:t> = x/y (greater than 16 minutes)</a:t>
            </a:r>
            <a:endParaRPr sz="1700">
              <a:solidFill>
                <a:srgbClr val="00FFFF"/>
              </a:solidFill>
            </a:endParaRPr>
          </a:p>
        </p:txBody>
      </p:sp>
      <p:sp>
        <p:nvSpPr>
          <p:cNvPr id="288" name="Google Shape;288;p36"/>
          <p:cNvSpPr txBox="1"/>
          <p:nvPr/>
        </p:nvSpPr>
        <p:spPr>
          <a:xfrm>
            <a:off x="1324000" y="3688100"/>
            <a:ext cx="4168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Verdana"/>
                <a:ea typeface="Verdana"/>
                <a:cs typeface="Verdana"/>
                <a:sym typeface="Verdana"/>
              </a:rPr>
              <a:t>Sum = N * (N + 1) / 2 </a:t>
            </a:r>
            <a:endParaRPr sz="1500">
              <a:solidFill>
                <a:schemeClr val="lt1"/>
              </a:solidFill>
              <a:latin typeface="Verdana"/>
              <a:ea typeface="Verdana"/>
              <a:cs typeface="Verdana"/>
              <a:sym typeface="Verdana"/>
            </a:endParaRPr>
          </a:p>
          <a:p>
            <a:pPr indent="0" lvl="0" marL="0" rtl="0" algn="l">
              <a:spcBef>
                <a:spcPts val="0"/>
              </a:spcBef>
              <a:spcAft>
                <a:spcPts val="0"/>
              </a:spcAft>
              <a:buNone/>
            </a:pPr>
            <a:r>
              <a:rPr lang="en" sz="1500">
                <a:solidFill>
                  <a:schemeClr val="lt1"/>
                </a:solidFill>
                <a:latin typeface="Verdana"/>
                <a:ea typeface="Verdana"/>
                <a:cs typeface="Verdana"/>
                <a:sym typeface="Verdana"/>
              </a:rPr>
              <a:t>int sum(int N) </a:t>
            </a:r>
            <a:endParaRPr sz="1500">
              <a:solidFill>
                <a:schemeClr val="lt1"/>
              </a:solidFill>
              <a:latin typeface="Verdana"/>
              <a:ea typeface="Verdana"/>
              <a:cs typeface="Verdana"/>
              <a:sym typeface="Verdana"/>
            </a:endParaRPr>
          </a:p>
          <a:p>
            <a:pPr indent="0" lvl="0" marL="0" rtl="0" algn="l">
              <a:spcBef>
                <a:spcPts val="0"/>
              </a:spcBef>
              <a:spcAft>
                <a:spcPts val="0"/>
              </a:spcAft>
              <a:buNone/>
            </a:pPr>
            <a:r>
              <a:rPr lang="en" sz="1500">
                <a:solidFill>
                  <a:schemeClr val="lt1"/>
                </a:solidFill>
                <a:latin typeface="Verdana"/>
                <a:ea typeface="Verdana"/>
                <a:cs typeface="Verdana"/>
                <a:sym typeface="Verdana"/>
              </a:rPr>
              <a:t>{ </a:t>
            </a:r>
            <a:endParaRPr sz="1500">
              <a:solidFill>
                <a:schemeClr val="lt1"/>
              </a:solidFill>
              <a:latin typeface="Verdana"/>
              <a:ea typeface="Verdana"/>
              <a:cs typeface="Verdana"/>
              <a:sym typeface="Verdana"/>
            </a:endParaRPr>
          </a:p>
          <a:p>
            <a:pPr indent="0" lvl="0" marL="0" rtl="0" algn="l">
              <a:spcBef>
                <a:spcPts val="0"/>
              </a:spcBef>
              <a:spcAft>
                <a:spcPts val="0"/>
              </a:spcAft>
              <a:buNone/>
            </a:pPr>
            <a:r>
              <a:rPr lang="en" sz="1500">
                <a:solidFill>
                  <a:schemeClr val="lt1"/>
                </a:solidFill>
                <a:latin typeface="Verdana"/>
                <a:ea typeface="Verdana"/>
                <a:cs typeface="Verdana"/>
                <a:sym typeface="Verdana"/>
              </a:rPr>
              <a:t>   return N * (N + 1) / 2; </a:t>
            </a:r>
            <a:endParaRPr sz="1500">
              <a:solidFill>
                <a:schemeClr val="lt1"/>
              </a:solidFill>
              <a:latin typeface="Verdana"/>
              <a:ea typeface="Verdana"/>
              <a:cs typeface="Verdana"/>
              <a:sym typeface="Verdana"/>
            </a:endParaRPr>
          </a:p>
          <a:p>
            <a:pPr indent="0" lvl="0" marL="0" rtl="0" algn="l">
              <a:spcBef>
                <a:spcPts val="0"/>
              </a:spcBef>
              <a:spcAft>
                <a:spcPts val="0"/>
              </a:spcAft>
              <a:buNone/>
            </a:pPr>
            <a:r>
              <a:rPr lang="en" sz="1500">
                <a:solidFill>
                  <a:schemeClr val="lt1"/>
                </a:solidFill>
                <a:latin typeface="Verdana"/>
                <a:ea typeface="Verdana"/>
                <a:cs typeface="Verdana"/>
                <a:sym typeface="Verdana"/>
              </a:rPr>
              <a:t>}</a:t>
            </a:r>
            <a:endParaRPr sz="1500">
              <a:solidFill>
                <a:schemeClr val="lt1"/>
              </a:solidFill>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idx="1" type="body"/>
          </p:nvPr>
        </p:nvSpPr>
        <p:spPr>
          <a:xfrm>
            <a:off x="1297500" y="6255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O</a:t>
            </a:r>
            <a:r>
              <a:rPr lang="en" sz="1800"/>
              <a:t>ur first solution to find the sum of first N natural numbers, it wasn't scalable. It's because it required linear growth in time with the linear growth in the size of the problem. Such algorithms are also known as </a:t>
            </a:r>
            <a:r>
              <a:rPr lang="en" sz="1800">
                <a:solidFill>
                  <a:srgbClr val="00FF00"/>
                </a:solidFill>
              </a:rPr>
              <a:t>linearly scalable algorithms</a:t>
            </a:r>
            <a:r>
              <a:rPr lang="en" sz="1800"/>
              <a:t>. </a:t>
            </a:r>
            <a:endParaRPr sz="1800"/>
          </a:p>
          <a:p>
            <a:pPr indent="0" lvl="0" marL="0" rtl="0" algn="l">
              <a:spcBef>
                <a:spcPts val="1200"/>
              </a:spcBef>
              <a:spcAft>
                <a:spcPts val="1200"/>
              </a:spcAft>
              <a:buNone/>
            </a:pPr>
            <a:r>
              <a:rPr lang="en" sz="1800"/>
              <a:t>Our second solution was very scalable and didn't require the use of any more time to solve a problem of larger size. These are known as </a:t>
            </a:r>
            <a:r>
              <a:rPr lang="en" sz="1800">
                <a:solidFill>
                  <a:srgbClr val="FF0000"/>
                </a:solidFill>
              </a:rPr>
              <a:t>constant-time algorithms</a:t>
            </a:r>
            <a:r>
              <a:rPr lang="en" sz="1800"/>
              <a:t>.</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is expensive</a:t>
            </a:r>
            <a:endParaRPr/>
          </a:p>
        </p:txBody>
      </p:sp>
      <p:sp>
        <p:nvSpPr>
          <p:cNvPr id="299" name="Google Shape;299;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Memory is not always available in abundance. While dealing with code/system which requires you to store or produce a lot of data, it is critical for your algorithm to save the usage of memory wherever possible.</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idx="1" type="body"/>
          </p:nvPr>
        </p:nvSpPr>
        <p:spPr>
          <a:xfrm>
            <a:off x="1297500" y="634925"/>
            <a:ext cx="7067700" cy="393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If you don't know algorithms well, you won't be able to identify if you can optimize the code you are writing right now. </a:t>
            </a:r>
            <a:endParaRPr sz="1600"/>
          </a:p>
          <a:p>
            <a:pPr indent="0" lvl="0" marL="0" rtl="0" algn="l">
              <a:spcBef>
                <a:spcPts val="1200"/>
              </a:spcBef>
              <a:spcAft>
                <a:spcPts val="0"/>
              </a:spcAft>
              <a:buNone/>
            </a:pPr>
            <a:r>
              <a:rPr lang="en" sz="1600"/>
              <a:t>You are expected to know them in advance and apply them wherever possible and critical. We specifically talked about the scalability of algorithms.</a:t>
            </a:r>
            <a:endParaRPr sz="1600"/>
          </a:p>
          <a:p>
            <a:pPr indent="0" lvl="0" marL="0" rtl="0" algn="l">
              <a:spcBef>
                <a:spcPts val="1200"/>
              </a:spcBef>
              <a:spcAft>
                <a:spcPts val="0"/>
              </a:spcAft>
              <a:buNone/>
            </a:pPr>
            <a:r>
              <a:rPr lang="en" sz="1600"/>
              <a:t> A software system consists of many such algorithms. Optimizing any one of them leads to a better system. However, it's important to note that this is not the only way to make a system scalable. </a:t>
            </a:r>
            <a:endParaRPr sz="1600"/>
          </a:p>
          <a:p>
            <a:pPr indent="0" lvl="0" marL="0" rtl="0" algn="l">
              <a:spcBef>
                <a:spcPts val="1200"/>
              </a:spcBef>
              <a:spcAft>
                <a:spcPts val="1200"/>
              </a:spcAft>
              <a:buNone/>
            </a:pPr>
            <a:r>
              <a:rPr lang="en" sz="1600"/>
              <a:t>For example, a technique known as distributed computing allows independent parts of a program to run to multiple machines together making it even more scalable.</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Asymptotic Notations</a:t>
            </a:r>
            <a:endParaRPr/>
          </a:p>
        </p:txBody>
      </p:sp>
      <p:sp>
        <p:nvSpPr>
          <p:cNvPr id="310" name="Google Shape;310;p40"/>
          <p:cNvSpPr txBox="1"/>
          <p:nvPr>
            <p:ph idx="1" type="body"/>
          </p:nvPr>
        </p:nvSpPr>
        <p:spPr>
          <a:xfrm>
            <a:off x="1297500" y="1253450"/>
            <a:ext cx="7038900" cy="3530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900"/>
              <a:t>Asymptotic notations are the mathematical notations used to describe the running time of an algorithm when the input tends towards a particular value or a limiting value.</a:t>
            </a:r>
            <a:endParaRPr sz="1900"/>
          </a:p>
          <a:p>
            <a:pPr indent="0" lvl="0" marL="0" rtl="0" algn="l">
              <a:spcBef>
                <a:spcPts val="1200"/>
              </a:spcBef>
              <a:spcAft>
                <a:spcPts val="0"/>
              </a:spcAft>
              <a:buNone/>
            </a:pPr>
            <a:r>
              <a:t/>
            </a:r>
            <a:endParaRPr sz="1900"/>
          </a:p>
          <a:p>
            <a:pPr indent="0" lvl="0" marL="0" rtl="0" algn="l">
              <a:spcBef>
                <a:spcPts val="1200"/>
              </a:spcBef>
              <a:spcAft>
                <a:spcPts val="0"/>
              </a:spcAft>
              <a:buNone/>
            </a:pPr>
            <a:r>
              <a:rPr lang="en" sz="1900"/>
              <a:t>There are mainly three asymptotic notations: </a:t>
            </a:r>
            <a:endParaRPr sz="1900"/>
          </a:p>
          <a:p>
            <a:pPr indent="0" lvl="0" marL="0" rtl="0" algn="l">
              <a:spcBef>
                <a:spcPts val="1200"/>
              </a:spcBef>
              <a:spcAft>
                <a:spcPts val="0"/>
              </a:spcAft>
              <a:buNone/>
            </a:pPr>
            <a:r>
              <a:rPr lang="en" sz="1900"/>
              <a:t>Big-O notation </a:t>
            </a:r>
            <a:endParaRPr sz="1900"/>
          </a:p>
          <a:p>
            <a:pPr indent="0" lvl="0" marL="0" rtl="0" algn="l">
              <a:spcBef>
                <a:spcPts val="1200"/>
              </a:spcBef>
              <a:spcAft>
                <a:spcPts val="0"/>
              </a:spcAft>
              <a:buNone/>
            </a:pPr>
            <a:r>
              <a:rPr lang="en" sz="1900"/>
              <a:t>Omega notation </a:t>
            </a:r>
            <a:endParaRPr sz="1900"/>
          </a:p>
          <a:p>
            <a:pPr indent="0" lvl="0" marL="0" rtl="0" algn="l">
              <a:spcBef>
                <a:spcPts val="1200"/>
              </a:spcBef>
              <a:spcAft>
                <a:spcPts val="1200"/>
              </a:spcAft>
              <a:buNone/>
            </a:pPr>
            <a:r>
              <a:rPr lang="en" sz="1900"/>
              <a:t>Theta notation</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600">
                <a:latin typeface="Lato"/>
                <a:ea typeface="Lato"/>
                <a:cs typeface="Lato"/>
                <a:sym typeface="Lato"/>
              </a:rPr>
              <a:t>Big-O Notation (O-notation)</a:t>
            </a:r>
            <a:endParaRPr sz="2600"/>
          </a:p>
        </p:txBody>
      </p:sp>
      <p:sp>
        <p:nvSpPr>
          <p:cNvPr id="316" name="Google Shape;316;p41"/>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Big-O notation represents the upper bound of the running time of an algorithm. Thus, it gives the worst-case complexity of an algorithm.</a:t>
            </a:r>
            <a:endParaRPr sz="1700"/>
          </a:p>
        </p:txBody>
      </p:sp>
      <p:pic>
        <p:nvPicPr>
          <p:cNvPr id="317" name="Google Shape;317;p41"/>
          <p:cNvPicPr preferRelativeResize="0"/>
          <p:nvPr/>
        </p:nvPicPr>
        <p:blipFill>
          <a:blip r:embed="rId3">
            <a:alphaModFix/>
          </a:blip>
          <a:stretch>
            <a:fillRect/>
          </a:stretch>
        </p:blipFill>
        <p:spPr>
          <a:xfrm>
            <a:off x="483113" y="2066713"/>
            <a:ext cx="8029575" cy="2581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5"/>
          <p:cNvPicPr preferRelativeResize="0"/>
          <p:nvPr/>
        </p:nvPicPr>
        <p:blipFill>
          <a:blip r:embed="rId3">
            <a:alphaModFix/>
          </a:blip>
          <a:stretch>
            <a:fillRect/>
          </a:stretch>
        </p:blipFill>
        <p:spPr>
          <a:xfrm>
            <a:off x="1261750" y="608600"/>
            <a:ext cx="3870725" cy="2069625"/>
          </a:xfrm>
          <a:prstGeom prst="rect">
            <a:avLst/>
          </a:prstGeom>
          <a:noFill/>
          <a:ln>
            <a:noFill/>
          </a:ln>
        </p:spPr>
      </p:pic>
      <p:pic>
        <p:nvPicPr>
          <p:cNvPr id="147" name="Google Shape;147;p15"/>
          <p:cNvPicPr preferRelativeResize="0"/>
          <p:nvPr/>
        </p:nvPicPr>
        <p:blipFill>
          <a:blip r:embed="rId4">
            <a:alphaModFix/>
          </a:blip>
          <a:stretch>
            <a:fillRect/>
          </a:stretch>
        </p:blipFill>
        <p:spPr>
          <a:xfrm>
            <a:off x="442766" y="3014398"/>
            <a:ext cx="2845059" cy="2069626"/>
          </a:xfrm>
          <a:prstGeom prst="rect">
            <a:avLst/>
          </a:prstGeom>
          <a:noFill/>
          <a:ln>
            <a:noFill/>
          </a:ln>
        </p:spPr>
      </p:pic>
      <p:pic>
        <p:nvPicPr>
          <p:cNvPr id="148" name="Google Shape;148;p15"/>
          <p:cNvPicPr preferRelativeResize="0"/>
          <p:nvPr/>
        </p:nvPicPr>
        <p:blipFill>
          <a:blip r:embed="rId5">
            <a:alphaModFix/>
          </a:blip>
          <a:stretch>
            <a:fillRect/>
          </a:stretch>
        </p:blipFill>
        <p:spPr>
          <a:xfrm>
            <a:off x="5600971" y="694775"/>
            <a:ext cx="2255801" cy="2245649"/>
          </a:xfrm>
          <a:prstGeom prst="rect">
            <a:avLst/>
          </a:prstGeom>
          <a:noFill/>
          <a:ln>
            <a:noFill/>
          </a:ln>
        </p:spPr>
      </p:pic>
      <p:pic>
        <p:nvPicPr>
          <p:cNvPr id="149" name="Google Shape;149;p15"/>
          <p:cNvPicPr preferRelativeResize="0"/>
          <p:nvPr/>
        </p:nvPicPr>
        <p:blipFill>
          <a:blip r:embed="rId6">
            <a:alphaModFix/>
          </a:blip>
          <a:stretch>
            <a:fillRect/>
          </a:stretch>
        </p:blipFill>
        <p:spPr>
          <a:xfrm>
            <a:off x="3440225" y="3166800"/>
            <a:ext cx="4612875" cy="1824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23" name="Google Shape;323;p42"/>
          <p:cNvPicPr preferRelativeResize="0"/>
          <p:nvPr/>
        </p:nvPicPr>
        <p:blipFill>
          <a:blip r:embed="rId3">
            <a:alphaModFix/>
          </a:blip>
          <a:stretch>
            <a:fillRect/>
          </a:stretch>
        </p:blipFill>
        <p:spPr>
          <a:xfrm>
            <a:off x="3647603" y="800425"/>
            <a:ext cx="5282101" cy="4002152"/>
          </a:xfrm>
          <a:prstGeom prst="rect">
            <a:avLst/>
          </a:prstGeom>
          <a:noFill/>
          <a:ln>
            <a:noFill/>
          </a:ln>
        </p:spPr>
      </p:pic>
      <p:sp>
        <p:nvSpPr>
          <p:cNvPr id="324" name="Google Shape;324;p42"/>
          <p:cNvSpPr txBox="1"/>
          <p:nvPr>
            <p:ph idx="1" type="body"/>
          </p:nvPr>
        </p:nvSpPr>
        <p:spPr>
          <a:xfrm>
            <a:off x="378500" y="1641675"/>
            <a:ext cx="24378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f(x) = 2</a:t>
            </a:r>
            <a:endParaRPr sz="2000"/>
          </a:p>
          <a:p>
            <a:pPr indent="0" lvl="0" marL="0" rtl="0" algn="l">
              <a:spcBef>
                <a:spcPts val="1200"/>
              </a:spcBef>
              <a:spcAft>
                <a:spcPts val="0"/>
              </a:spcAft>
              <a:buNone/>
            </a:pPr>
            <a:r>
              <a:rPr lang="en" sz="2000"/>
              <a:t>f(x) = 2x</a:t>
            </a:r>
            <a:endParaRPr sz="2000"/>
          </a:p>
          <a:p>
            <a:pPr indent="0" lvl="0" marL="0" rtl="0" algn="l">
              <a:spcBef>
                <a:spcPts val="1200"/>
              </a:spcBef>
              <a:spcAft>
                <a:spcPts val="0"/>
              </a:spcAft>
              <a:buNone/>
            </a:pPr>
            <a:r>
              <a:rPr lang="en" sz="2000"/>
              <a:t>f(x)=2x</a:t>
            </a:r>
            <a:r>
              <a:rPr baseline="30000" lang="en" sz="2000"/>
              <a:t>2</a:t>
            </a:r>
            <a:r>
              <a:rPr lang="en" sz="2000"/>
              <a:t> + 1</a:t>
            </a:r>
            <a:endParaRPr sz="2000"/>
          </a:p>
          <a:p>
            <a:pPr indent="0" lvl="0" marL="0" rtl="0" algn="l">
              <a:spcBef>
                <a:spcPts val="1200"/>
              </a:spcBef>
              <a:spcAft>
                <a:spcPts val="1200"/>
              </a:spcAft>
              <a:buNone/>
            </a:pPr>
            <a:r>
              <a:rPr lang="en" sz="2000"/>
              <a:t>f(x)=3x</a:t>
            </a:r>
            <a:r>
              <a:rPr baseline="30000" lang="en" sz="2000"/>
              <a:t>3</a:t>
            </a:r>
            <a:r>
              <a:rPr lang="en" sz="2000"/>
              <a:t>+2x</a:t>
            </a:r>
            <a:r>
              <a:rPr baseline="30000" lang="en" sz="2000"/>
              <a:t>2</a:t>
            </a:r>
            <a:r>
              <a:rPr lang="en" sz="2000"/>
              <a:t>+x+2</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Omega Notation (Ω-notation) </a:t>
            </a:r>
            <a:endParaRPr/>
          </a:p>
        </p:txBody>
      </p:sp>
      <p:sp>
        <p:nvSpPr>
          <p:cNvPr id="330" name="Google Shape;330;p43"/>
          <p:cNvSpPr txBox="1"/>
          <p:nvPr/>
        </p:nvSpPr>
        <p:spPr>
          <a:xfrm>
            <a:off x="1297500" y="1378500"/>
            <a:ext cx="6336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Omega notation represents the lower bound of the running time of an algorithm. Thus, it provides the best case complexity of an algorithm.</a:t>
            </a:r>
            <a:endParaRPr sz="1800">
              <a:solidFill>
                <a:schemeClr val="lt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Theta Notation (Θ-notation) </a:t>
            </a:r>
            <a:endParaRPr/>
          </a:p>
        </p:txBody>
      </p:sp>
      <p:sp>
        <p:nvSpPr>
          <p:cNvPr id="336" name="Google Shape;336;p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700">
                <a:latin typeface="Montserrat"/>
                <a:ea typeface="Montserrat"/>
                <a:cs typeface="Montserrat"/>
                <a:sym typeface="Montserrat"/>
              </a:rPr>
              <a:t>Theta notation encloses the function from above and below. Since it represents the upper and the lower bound of the running time of an algorithm, it is used for analyzing the average-case complexity of an algorithm.</a:t>
            </a:r>
            <a:endParaRPr sz="1700">
              <a:latin typeface="Montserrat"/>
              <a:ea typeface="Montserrat"/>
              <a:cs typeface="Montserrat"/>
              <a:sym typeface="Montserrat"/>
            </a:endParaRPr>
          </a:p>
          <a:p>
            <a:pPr indent="0" lvl="0" marL="0" rtl="0" algn="l">
              <a:spcBef>
                <a:spcPts val="0"/>
              </a:spcBef>
              <a:spcAft>
                <a:spcPts val="1200"/>
              </a:spcAft>
              <a:buNone/>
            </a:pPr>
            <a:r>
              <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Data Structure</a:t>
            </a:r>
            <a:endParaRPr/>
          </a:p>
        </p:txBody>
      </p:sp>
      <p:sp>
        <p:nvSpPr>
          <p:cNvPr id="342" name="Google Shape;342;p45"/>
          <p:cNvSpPr txBox="1"/>
          <p:nvPr>
            <p:ph idx="1" type="body"/>
          </p:nvPr>
        </p:nvSpPr>
        <p:spPr>
          <a:xfrm>
            <a:off x="674950" y="1656525"/>
            <a:ext cx="26898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700"/>
              <a:t>A stack is a linear data structure that follows the principle of Last In First Out (LIFO). This means the last element inserted inside the stack is removed first. You can think of the stack data structure as the pile of plates on top of another.</a:t>
            </a:r>
            <a:endParaRPr sz="1700"/>
          </a:p>
        </p:txBody>
      </p:sp>
      <p:pic>
        <p:nvPicPr>
          <p:cNvPr id="343" name="Google Shape;343;p45"/>
          <p:cNvPicPr preferRelativeResize="0"/>
          <p:nvPr/>
        </p:nvPicPr>
        <p:blipFill>
          <a:blip r:embed="rId3">
            <a:alphaModFix/>
          </a:blip>
          <a:stretch>
            <a:fillRect/>
          </a:stretch>
        </p:blipFill>
        <p:spPr>
          <a:xfrm>
            <a:off x="3517150" y="1460250"/>
            <a:ext cx="4417826" cy="3530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LIFO Principle of Stack</a:t>
            </a:r>
            <a:endParaRPr/>
          </a:p>
        </p:txBody>
      </p:sp>
      <p:sp>
        <p:nvSpPr>
          <p:cNvPr id="349" name="Google Shape;349;p46"/>
          <p:cNvSpPr txBox="1"/>
          <p:nvPr>
            <p:ph idx="1" type="body"/>
          </p:nvPr>
        </p:nvSpPr>
        <p:spPr>
          <a:xfrm>
            <a:off x="556350" y="1560850"/>
            <a:ext cx="3505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In programming terms, putting an item on top of the stack is called push and removing an item is called pop.</a:t>
            </a:r>
            <a:endParaRPr sz="1700"/>
          </a:p>
        </p:txBody>
      </p:sp>
      <p:pic>
        <p:nvPicPr>
          <p:cNvPr id="350" name="Google Shape;350;p46"/>
          <p:cNvPicPr preferRelativeResize="0"/>
          <p:nvPr/>
        </p:nvPicPr>
        <p:blipFill>
          <a:blip r:embed="rId3">
            <a:alphaModFix/>
          </a:blip>
          <a:stretch>
            <a:fillRect/>
          </a:stretch>
        </p:blipFill>
        <p:spPr>
          <a:xfrm>
            <a:off x="4213950" y="1460250"/>
            <a:ext cx="4777649" cy="31714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idx="1" type="body"/>
          </p:nvPr>
        </p:nvSpPr>
        <p:spPr>
          <a:xfrm>
            <a:off x="1267850" y="8790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There are some basic operations that allow us to perform different actions on a stack.</a:t>
            </a:r>
            <a:endParaRPr sz="1700"/>
          </a:p>
          <a:p>
            <a:pPr indent="0" lvl="0" marL="0" rtl="0" algn="l">
              <a:spcBef>
                <a:spcPts val="1200"/>
              </a:spcBef>
              <a:spcAft>
                <a:spcPts val="0"/>
              </a:spcAft>
              <a:buNone/>
            </a:pPr>
            <a:r>
              <a:rPr lang="en" sz="1700"/>
              <a:t>Push: Add an element to the top of a stack </a:t>
            </a:r>
            <a:endParaRPr sz="1700"/>
          </a:p>
          <a:p>
            <a:pPr indent="0" lvl="0" marL="0" rtl="0" algn="l">
              <a:spcBef>
                <a:spcPts val="1200"/>
              </a:spcBef>
              <a:spcAft>
                <a:spcPts val="0"/>
              </a:spcAft>
              <a:buNone/>
            </a:pPr>
            <a:r>
              <a:rPr lang="en" sz="1700"/>
              <a:t>Pop: Remove an element from the top of a stack </a:t>
            </a:r>
            <a:endParaRPr sz="1700"/>
          </a:p>
          <a:p>
            <a:pPr indent="0" lvl="0" marL="0" rtl="0" algn="l">
              <a:spcBef>
                <a:spcPts val="1200"/>
              </a:spcBef>
              <a:spcAft>
                <a:spcPts val="0"/>
              </a:spcAft>
              <a:buNone/>
            </a:pPr>
            <a:r>
              <a:rPr lang="en" sz="1700"/>
              <a:t>IsEmpty: Check if the stack is empty</a:t>
            </a:r>
            <a:endParaRPr sz="1700"/>
          </a:p>
          <a:p>
            <a:pPr indent="0" lvl="0" marL="0" rtl="0" algn="l">
              <a:spcBef>
                <a:spcPts val="1200"/>
              </a:spcBef>
              <a:spcAft>
                <a:spcPts val="0"/>
              </a:spcAft>
              <a:buNone/>
            </a:pPr>
            <a:r>
              <a:rPr lang="en" sz="1700"/>
              <a:t>IsFull: Check if the stack is full </a:t>
            </a:r>
            <a:endParaRPr sz="1700"/>
          </a:p>
          <a:p>
            <a:pPr indent="0" lvl="0" marL="0" rtl="0" algn="l">
              <a:spcBef>
                <a:spcPts val="1200"/>
              </a:spcBef>
              <a:spcAft>
                <a:spcPts val="1200"/>
              </a:spcAft>
              <a:buNone/>
            </a:pPr>
            <a:r>
              <a:rPr lang="en" sz="1700"/>
              <a:t>Peek: Get the value of the top element without removing it</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61" name="Google Shape;361;p4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2" name="Google Shape;362;p48"/>
          <p:cNvPicPr preferRelativeResize="0"/>
          <p:nvPr/>
        </p:nvPicPr>
        <p:blipFill>
          <a:blip r:embed="rId3">
            <a:alphaModFix/>
          </a:blip>
          <a:stretch>
            <a:fillRect/>
          </a:stretch>
        </p:blipFill>
        <p:spPr>
          <a:xfrm>
            <a:off x="1252538" y="595313"/>
            <a:ext cx="6638925" cy="3952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68" name="Google Shape;368;p4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9" name="Google Shape;369;p49"/>
          <p:cNvPicPr preferRelativeResize="0"/>
          <p:nvPr/>
        </p:nvPicPr>
        <p:blipFill>
          <a:blip r:embed="rId3">
            <a:alphaModFix/>
          </a:blip>
          <a:stretch>
            <a:fillRect/>
          </a:stretch>
        </p:blipFill>
        <p:spPr>
          <a:xfrm>
            <a:off x="5" y="5"/>
            <a:ext cx="4247798" cy="5143500"/>
          </a:xfrm>
          <a:prstGeom prst="rect">
            <a:avLst/>
          </a:prstGeom>
          <a:noFill/>
          <a:ln>
            <a:noFill/>
          </a:ln>
        </p:spPr>
      </p:pic>
      <p:pic>
        <p:nvPicPr>
          <p:cNvPr id="370" name="Google Shape;370;p49"/>
          <p:cNvPicPr preferRelativeResize="0"/>
          <p:nvPr/>
        </p:nvPicPr>
        <p:blipFill>
          <a:blip r:embed="rId4">
            <a:alphaModFix/>
          </a:blip>
          <a:stretch>
            <a:fillRect/>
          </a:stretch>
        </p:blipFill>
        <p:spPr>
          <a:xfrm>
            <a:off x="3703178" y="489450"/>
            <a:ext cx="5656450" cy="3989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Time Complexity</a:t>
            </a:r>
            <a:endParaRPr/>
          </a:p>
        </p:txBody>
      </p:sp>
      <p:sp>
        <p:nvSpPr>
          <p:cNvPr id="376" name="Google Shape;376;p50"/>
          <p:cNvSpPr txBox="1"/>
          <p:nvPr/>
        </p:nvSpPr>
        <p:spPr>
          <a:xfrm>
            <a:off x="1297500" y="1245100"/>
            <a:ext cx="7159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For the array-based implementation of a stack, the push and pop operations take constant time, i.e. O(1).</a:t>
            </a:r>
            <a:endParaRPr sz="16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1297500" y="1651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Applications of Stack Data Structure</a:t>
            </a:r>
            <a:endParaRPr sz="2600"/>
          </a:p>
        </p:txBody>
      </p:sp>
      <p:sp>
        <p:nvSpPr>
          <p:cNvPr id="382" name="Google Shape;382;p51"/>
          <p:cNvSpPr txBox="1"/>
          <p:nvPr>
            <p:ph idx="1" type="body"/>
          </p:nvPr>
        </p:nvSpPr>
        <p:spPr>
          <a:xfrm>
            <a:off x="1297500" y="948650"/>
            <a:ext cx="7433100" cy="39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Although stack is a simple data structure to implement, it is very powerful. </a:t>
            </a:r>
            <a:endParaRPr sz="1700"/>
          </a:p>
          <a:p>
            <a:pPr indent="0" lvl="0" marL="0" rtl="0" algn="l">
              <a:spcBef>
                <a:spcPts val="1200"/>
              </a:spcBef>
              <a:spcAft>
                <a:spcPts val="0"/>
              </a:spcAft>
              <a:buNone/>
            </a:pPr>
            <a:r>
              <a:rPr lang="en" sz="1700"/>
              <a:t>The most common uses of a stack are: </a:t>
            </a:r>
            <a:endParaRPr sz="1700"/>
          </a:p>
          <a:p>
            <a:pPr indent="0" lvl="0" marL="0" rtl="0" algn="l">
              <a:spcBef>
                <a:spcPts val="1200"/>
              </a:spcBef>
              <a:spcAft>
                <a:spcPts val="0"/>
              </a:spcAft>
              <a:buNone/>
            </a:pPr>
            <a:r>
              <a:rPr lang="en" sz="1700"/>
              <a:t>To reverse a word - Put all the letters in a stack and pop them out. Because of the LIFO order of stack, you will get the letters in reverse order.</a:t>
            </a:r>
            <a:endParaRPr sz="1700"/>
          </a:p>
          <a:p>
            <a:pPr indent="0" lvl="0" marL="0" rtl="0" algn="l">
              <a:spcBef>
                <a:spcPts val="1200"/>
              </a:spcBef>
              <a:spcAft>
                <a:spcPts val="0"/>
              </a:spcAft>
              <a:buNone/>
            </a:pPr>
            <a:r>
              <a:rPr lang="en" sz="1700"/>
              <a:t> In compilers - Compilers use the stack to calculate the value of expressions like 2 + 4 / 5 * (7 - 9) by converting the expression to prefix or postfix form.</a:t>
            </a:r>
            <a:endParaRPr sz="1700"/>
          </a:p>
          <a:p>
            <a:pPr indent="0" lvl="0" marL="0" rtl="0" algn="l">
              <a:spcBef>
                <a:spcPts val="1200"/>
              </a:spcBef>
              <a:spcAft>
                <a:spcPts val="1200"/>
              </a:spcAft>
              <a:buNone/>
            </a:pPr>
            <a:r>
              <a:rPr lang="en" sz="1700"/>
              <a:t> In browsers - The back button in a browser saves all the URLs you have visited previously in a stack. Each time you visit a new page, it is added on top of the stack. When you press the back button, the current URL is removed from the stack, and the previous URL is accessed.</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Algorithms</a:t>
            </a:r>
            <a:endParaRPr/>
          </a:p>
        </p:txBody>
      </p:sp>
      <p:sp>
        <p:nvSpPr>
          <p:cNvPr id="155" name="Google Shape;155;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200"/>
              <a:t>In computer programming terms, an algorithm is a set of well-defined instructions to solve a particular problem. It takes a set of input and produces a desired output.</a:t>
            </a:r>
            <a:endParaRPr sz="2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900">
                <a:latin typeface="Arial"/>
                <a:ea typeface="Arial"/>
                <a:cs typeface="Arial"/>
                <a:sym typeface="Arial"/>
              </a:rPr>
              <a:t>Queue Data Structure</a:t>
            </a:r>
            <a:endParaRPr b="1" sz="2900">
              <a:latin typeface="Arial"/>
              <a:ea typeface="Arial"/>
              <a:cs typeface="Arial"/>
              <a:sym typeface="Arial"/>
            </a:endParaRPr>
          </a:p>
          <a:p>
            <a:pPr indent="0" lvl="0" marL="0" rtl="0" algn="l">
              <a:spcBef>
                <a:spcPts val="200"/>
              </a:spcBef>
              <a:spcAft>
                <a:spcPts val="0"/>
              </a:spcAft>
              <a:buNone/>
            </a:pPr>
            <a:r>
              <a:t/>
            </a:r>
            <a:endParaRPr sz="4100"/>
          </a:p>
        </p:txBody>
      </p:sp>
      <p:sp>
        <p:nvSpPr>
          <p:cNvPr id="388" name="Google Shape;388;p5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latin typeface="Arial"/>
                <a:ea typeface="Arial"/>
                <a:cs typeface="Arial"/>
                <a:sym typeface="Arial"/>
              </a:rPr>
              <a:t>A queue is a useful data structure in programming. It is similar to the ticket queue outside a cinema hall, where the first person entering the queue is the first person who gets the ticket.</a:t>
            </a:r>
            <a:endParaRPr sz="1800">
              <a:latin typeface="Arial"/>
              <a:ea typeface="Arial"/>
              <a:cs typeface="Arial"/>
              <a:sym typeface="Arial"/>
            </a:endParaRPr>
          </a:p>
          <a:p>
            <a:pPr indent="0" lvl="0" marL="0" rtl="0" algn="l">
              <a:spcBef>
                <a:spcPts val="0"/>
              </a:spcBef>
              <a:spcAft>
                <a:spcPts val="0"/>
              </a:spcAft>
              <a:buNone/>
            </a:pPr>
            <a:r>
              <a:rPr lang="en" sz="1800">
                <a:latin typeface="Arial"/>
                <a:ea typeface="Arial"/>
                <a:cs typeface="Arial"/>
                <a:sym typeface="Arial"/>
              </a:rPr>
              <a:t>Queue follows the </a:t>
            </a:r>
            <a:r>
              <a:rPr b="1" lang="en" sz="1800">
                <a:latin typeface="Arial"/>
                <a:ea typeface="Arial"/>
                <a:cs typeface="Arial"/>
                <a:sym typeface="Arial"/>
              </a:rPr>
              <a:t>First In First Out (FIFO)</a:t>
            </a:r>
            <a:r>
              <a:rPr lang="en" sz="1800">
                <a:latin typeface="Arial"/>
                <a:ea typeface="Arial"/>
                <a:cs typeface="Arial"/>
                <a:sym typeface="Arial"/>
              </a:rPr>
              <a:t> rule - the item that goes in first is the item that comes out first.</a:t>
            </a:r>
            <a:endParaRPr sz="1800">
              <a:latin typeface="Arial"/>
              <a:ea typeface="Arial"/>
              <a:cs typeface="Arial"/>
              <a:sym typeface="Arial"/>
            </a:endParaRPr>
          </a:p>
          <a:p>
            <a:pPr indent="0" lvl="0" marL="0" rtl="0" algn="l">
              <a:spcBef>
                <a:spcPts val="0"/>
              </a:spcBef>
              <a:spcAft>
                <a:spcPts val="1200"/>
              </a:spcAft>
              <a:buNone/>
            </a:pPr>
            <a:r>
              <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4" name="Google Shape;394;p5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5" name="Google Shape;395;p53"/>
          <p:cNvPicPr preferRelativeResize="0"/>
          <p:nvPr/>
        </p:nvPicPr>
        <p:blipFill>
          <a:blip r:embed="rId3">
            <a:alphaModFix/>
          </a:blip>
          <a:stretch>
            <a:fillRect/>
          </a:stretch>
        </p:blipFill>
        <p:spPr>
          <a:xfrm>
            <a:off x="699013" y="1684012"/>
            <a:ext cx="8235875" cy="1775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01" name="Google Shape;401;p5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2" name="Google Shape;402;p54"/>
          <p:cNvPicPr preferRelativeResize="0"/>
          <p:nvPr/>
        </p:nvPicPr>
        <p:blipFill>
          <a:blip r:embed="rId3">
            <a:alphaModFix/>
          </a:blip>
          <a:stretch>
            <a:fillRect/>
          </a:stretch>
        </p:blipFill>
        <p:spPr>
          <a:xfrm>
            <a:off x="1049055" y="0"/>
            <a:ext cx="70458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08" name="Google Shape;408;p5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9" name="Google Shape;409;p55"/>
          <p:cNvPicPr preferRelativeResize="0"/>
          <p:nvPr/>
        </p:nvPicPr>
        <p:blipFill>
          <a:blip r:embed="rId3">
            <a:alphaModFix/>
          </a:blip>
          <a:stretch>
            <a:fillRect/>
          </a:stretch>
        </p:blipFill>
        <p:spPr>
          <a:xfrm>
            <a:off x="2228552" y="0"/>
            <a:ext cx="4686897"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15" name="Google Shape;415;p5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6" name="Google Shape;416;p56"/>
          <p:cNvPicPr preferRelativeResize="0"/>
          <p:nvPr/>
        </p:nvPicPr>
        <p:blipFill>
          <a:blip r:embed="rId3">
            <a:alphaModFix/>
          </a:blip>
          <a:stretch>
            <a:fillRect/>
          </a:stretch>
        </p:blipFill>
        <p:spPr>
          <a:xfrm>
            <a:off x="2182445" y="0"/>
            <a:ext cx="4779110" cy="5143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Arial"/>
                <a:ea typeface="Arial"/>
                <a:cs typeface="Arial"/>
                <a:sym typeface="Arial"/>
              </a:rPr>
              <a:t>Basic Operations of Queue</a:t>
            </a:r>
            <a:endParaRPr b="1">
              <a:latin typeface="Arial"/>
              <a:ea typeface="Arial"/>
              <a:cs typeface="Arial"/>
              <a:sym typeface="Arial"/>
            </a:endParaRPr>
          </a:p>
          <a:p>
            <a:pPr indent="0" lvl="0" marL="0" rtl="0" algn="l">
              <a:spcBef>
                <a:spcPts val="200"/>
              </a:spcBef>
              <a:spcAft>
                <a:spcPts val="0"/>
              </a:spcAft>
              <a:buNone/>
            </a:pPr>
            <a:r>
              <a:t/>
            </a:r>
            <a:endParaRPr/>
          </a:p>
        </p:txBody>
      </p:sp>
      <p:sp>
        <p:nvSpPr>
          <p:cNvPr id="422" name="Google Shape;422;p5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latin typeface="Arial"/>
                <a:ea typeface="Arial"/>
                <a:cs typeface="Arial"/>
                <a:sym typeface="Arial"/>
              </a:rPr>
              <a:t>A queue is an object (an abstract data structure - ADT) that allows the following operations:</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b="1" lang="en" sz="1700">
                <a:latin typeface="Arial"/>
                <a:ea typeface="Arial"/>
                <a:cs typeface="Arial"/>
                <a:sym typeface="Arial"/>
              </a:rPr>
              <a:t>Enqueue</a:t>
            </a:r>
            <a:r>
              <a:rPr lang="en" sz="1700">
                <a:latin typeface="Arial"/>
                <a:ea typeface="Arial"/>
                <a:cs typeface="Arial"/>
                <a:sym typeface="Arial"/>
              </a:rPr>
              <a:t>: Add an element to the end of the queue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b="1" lang="en" sz="1700">
                <a:latin typeface="Arial"/>
                <a:ea typeface="Arial"/>
                <a:cs typeface="Arial"/>
                <a:sym typeface="Arial"/>
              </a:rPr>
              <a:t>Dequeue</a:t>
            </a:r>
            <a:r>
              <a:rPr lang="en" sz="1700">
                <a:latin typeface="Arial"/>
                <a:ea typeface="Arial"/>
                <a:cs typeface="Arial"/>
                <a:sym typeface="Arial"/>
              </a:rPr>
              <a:t>: Remove an element from the front of the queue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b="1" lang="en" sz="1700">
                <a:latin typeface="Arial"/>
                <a:ea typeface="Arial"/>
                <a:cs typeface="Arial"/>
                <a:sym typeface="Arial"/>
              </a:rPr>
              <a:t>IsEmpty</a:t>
            </a:r>
            <a:r>
              <a:rPr lang="en" sz="1700">
                <a:latin typeface="Arial"/>
                <a:ea typeface="Arial"/>
                <a:cs typeface="Arial"/>
                <a:sym typeface="Arial"/>
              </a:rPr>
              <a:t>: Check if the queue is empty</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b="1" lang="en" sz="1700">
                <a:latin typeface="Arial"/>
                <a:ea typeface="Arial"/>
                <a:cs typeface="Arial"/>
                <a:sym typeface="Arial"/>
              </a:rPr>
              <a:t>IsFull</a:t>
            </a:r>
            <a:r>
              <a:rPr lang="en" sz="1700">
                <a:latin typeface="Arial"/>
                <a:ea typeface="Arial"/>
                <a:cs typeface="Arial"/>
                <a:sym typeface="Arial"/>
              </a:rPr>
              <a:t>: Check if the queue is full</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b="1" lang="en" sz="1700">
                <a:latin typeface="Arial"/>
                <a:ea typeface="Arial"/>
                <a:cs typeface="Arial"/>
                <a:sym typeface="Arial"/>
              </a:rPr>
              <a:t>Peek</a:t>
            </a:r>
            <a:r>
              <a:rPr lang="en" sz="1700">
                <a:latin typeface="Arial"/>
                <a:ea typeface="Arial"/>
                <a:cs typeface="Arial"/>
                <a:sym typeface="Arial"/>
              </a:rPr>
              <a:t>: Get the value of the front of the queue without removing it</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Arial"/>
                <a:ea typeface="Arial"/>
                <a:cs typeface="Arial"/>
                <a:sym typeface="Arial"/>
              </a:rPr>
              <a:t>Working of Queue</a:t>
            </a:r>
            <a:endParaRPr b="1">
              <a:latin typeface="Arial"/>
              <a:ea typeface="Arial"/>
              <a:cs typeface="Arial"/>
              <a:sym typeface="Arial"/>
            </a:endParaRPr>
          </a:p>
          <a:p>
            <a:pPr indent="0" lvl="0" marL="0" rtl="0" algn="l">
              <a:spcBef>
                <a:spcPts val="0"/>
              </a:spcBef>
              <a:spcAft>
                <a:spcPts val="0"/>
              </a:spcAft>
              <a:buNone/>
            </a:pPr>
            <a:r>
              <a:t/>
            </a:r>
            <a:endParaRPr/>
          </a:p>
        </p:txBody>
      </p:sp>
      <p:sp>
        <p:nvSpPr>
          <p:cNvPr id="428" name="Google Shape;428;p5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latin typeface="Arial"/>
                <a:ea typeface="Arial"/>
                <a:cs typeface="Arial"/>
                <a:sym typeface="Arial"/>
              </a:rPr>
              <a:t>Queue operations work as follows:</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two pointers FRONT and REAR</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FRONT track the first element of the queue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REAR track the last element of the queue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initially, set value of FRONT and REAR to -1</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Arial"/>
                <a:ea typeface="Arial"/>
                <a:cs typeface="Arial"/>
                <a:sym typeface="Arial"/>
              </a:rPr>
              <a:t>Enqueue Operation</a:t>
            </a:r>
            <a:endParaRPr b="1">
              <a:latin typeface="Arial"/>
              <a:ea typeface="Arial"/>
              <a:cs typeface="Arial"/>
              <a:sym typeface="Arial"/>
            </a:endParaRPr>
          </a:p>
          <a:p>
            <a:pPr indent="0" lvl="0" marL="0" rtl="0" algn="l">
              <a:spcBef>
                <a:spcPts val="200"/>
              </a:spcBef>
              <a:spcAft>
                <a:spcPts val="0"/>
              </a:spcAft>
              <a:buNone/>
            </a:pPr>
            <a:r>
              <a:t/>
            </a:r>
            <a:endParaRPr b="1">
              <a:latin typeface="Arial"/>
              <a:ea typeface="Arial"/>
              <a:cs typeface="Arial"/>
              <a:sym typeface="Arial"/>
            </a:endParaRPr>
          </a:p>
        </p:txBody>
      </p:sp>
      <p:sp>
        <p:nvSpPr>
          <p:cNvPr id="434" name="Google Shape;434;p5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check if the queue is full</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for the first element, set the value of FRONT to 0</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increase the REAR index by 1</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add the new element in the position pointed to by REAR</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Arial"/>
                <a:ea typeface="Arial"/>
                <a:cs typeface="Arial"/>
                <a:sym typeface="Arial"/>
              </a:rPr>
              <a:t>Dequeue Operation</a:t>
            </a:r>
            <a:endParaRPr b="1">
              <a:latin typeface="Arial"/>
              <a:ea typeface="Arial"/>
              <a:cs typeface="Arial"/>
              <a:sym typeface="Arial"/>
            </a:endParaRPr>
          </a:p>
          <a:p>
            <a:pPr indent="0" lvl="0" marL="0" rtl="0" algn="l">
              <a:spcBef>
                <a:spcPts val="200"/>
              </a:spcBef>
              <a:spcAft>
                <a:spcPts val="0"/>
              </a:spcAft>
              <a:buNone/>
            </a:pPr>
            <a:r>
              <a:t/>
            </a:r>
            <a:endParaRPr b="1">
              <a:latin typeface="Arial"/>
              <a:ea typeface="Arial"/>
              <a:cs typeface="Arial"/>
              <a:sym typeface="Arial"/>
            </a:endParaRPr>
          </a:p>
        </p:txBody>
      </p:sp>
      <p:sp>
        <p:nvSpPr>
          <p:cNvPr id="440" name="Google Shape;440;p6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check if the queue is empty</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return the value pointed by FRONT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increase the FRONT index by 1</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for the last element, reset the values of FRONT and REAR to -1</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46" name="Google Shape;446;p6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7" name="Google Shape;447;p61"/>
          <p:cNvPicPr preferRelativeResize="0"/>
          <p:nvPr/>
        </p:nvPicPr>
        <p:blipFill>
          <a:blip r:embed="rId3">
            <a:alphaModFix/>
          </a:blip>
          <a:stretch>
            <a:fillRect/>
          </a:stretch>
        </p:blipFill>
        <p:spPr>
          <a:xfrm>
            <a:off x="11" y="0"/>
            <a:ext cx="5035378" cy="5143500"/>
          </a:xfrm>
          <a:prstGeom prst="rect">
            <a:avLst/>
          </a:prstGeom>
          <a:noFill/>
          <a:ln>
            <a:noFill/>
          </a:ln>
        </p:spPr>
      </p:pic>
      <p:pic>
        <p:nvPicPr>
          <p:cNvPr id="448" name="Google Shape;448;p61"/>
          <p:cNvPicPr preferRelativeResize="0"/>
          <p:nvPr/>
        </p:nvPicPr>
        <p:blipFill>
          <a:blip r:embed="rId4">
            <a:alphaModFix/>
          </a:blip>
          <a:stretch>
            <a:fillRect/>
          </a:stretch>
        </p:blipFill>
        <p:spPr>
          <a:xfrm>
            <a:off x="5089554" y="0"/>
            <a:ext cx="3792442"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idx="1" type="body"/>
          </p:nvPr>
        </p:nvSpPr>
        <p:spPr>
          <a:xfrm>
            <a:off x="255350" y="1545150"/>
            <a:ext cx="3924600" cy="153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An algorithm to add two numbers:</a:t>
            </a:r>
            <a:endParaRPr sz="1600"/>
          </a:p>
          <a:p>
            <a:pPr indent="-330200" lvl="0" marL="457200" rtl="0" algn="l">
              <a:spcBef>
                <a:spcPts val="1200"/>
              </a:spcBef>
              <a:spcAft>
                <a:spcPts val="0"/>
              </a:spcAft>
              <a:buSzPts val="1600"/>
              <a:buAutoNum type="arabicParenBoth"/>
            </a:pPr>
            <a:r>
              <a:rPr lang="en" sz="1600"/>
              <a:t>Take two number inputs </a:t>
            </a:r>
            <a:endParaRPr sz="1600"/>
          </a:p>
          <a:p>
            <a:pPr indent="-330200" lvl="0" marL="457200" rtl="0" algn="l">
              <a:spcBef>
                <a:spcPts val="0"/>
              </a:spcBef>
              <a:spcAft>
                <a:spcPts val="0"/>
              </a:spcAft>
              <a:buSzPts val="1600"/>
              <a:buAutoNum type="arabicParenBoth"/>
            </a:pPr>
            <a:r>
              <a:rPr lang="en" sz="1600"/>
              <a:t>Add numbers using the + operator </a:t>
            </a:r>
            <a:endParaRPr sz="1600"/>
          </a:p>
          <a:p>
            <a:pPr indent="-330200" lvl="0" marL="457200" rtl="0" algn="l">
              <a:spcBef>
                <a:spcPts val="0"/>
              </a:spcBef>
              <a:spcAft>
                <a:spcPts val="0"/>
              </a:spcAft>
              <a:buSzPts val="1600"/>
              <a:buAutoNum type="arabicParenBoth"/>
            </a:pPr>
            <a:r>
              <a:rPr lang="en" sz="1600"/>
              <a:t>Display the result</a:t>
            </a:r>
            <a:endParaRPr sz="1600"/>
          </a:p>
        </p:txBody>
      </p:sp>
      <p:pic>
        <p:nvPicPr>
          <p:cNvPr id="161" name="Google Shape;161;p17"/>
          <p:cNvPicPr preferRelativeResize="0"/>
          <p:nvPr/>
        </p:nvPicPr>
        <p:blipFill>
          <a:blip r:embed="rId3">
            <a:alphaModFix/>
          </a:blip>
          <a:stretch>
            <a:fillRect/>
          </a:stretch>
        </p:blipFill>
        <p:spPr>
          <a:xfrm>
            <a:off x="4332350" y="152400"/>
            <a:ext cx="4659249" cy="2491240"/>
          </a:xfrm>
          <a:prstGeom prst="rect">
            <a:avLst/>
          </a:prstGeom>
          <a:noFill/>
          <a:ln>
            <a:noFill/>
          </a:ln>
        </p:spPr>
      </p:pic>
      <p:sp>
        <p:nvSpPr>
          <p:cNvPr id="162" name="Google Shape;162;p17"/>
          <p:cNvSpPr txBox="1"/>
          <p:nvPr/>
        </p:nvSpPr>
        <p:spPr>
          <a:xfrm>
            <a:off x="3675525" y="2891125"/>
            <a:ext cx="52668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rPr>
              <a:t>Find the shortest path from home to school</a:t>
            </a:r>
            <a:endParaRPr sz="1700">
              <a:solidFill>
                <a:schemeClr val="lt1"/>
              </a:solidFill>
            </a:endParaRPr>
          </a:p>
          <a:p>
            <a:pPr indent="-336550" lvl="0" marL="457200" rtl="0" algn="l">
              <a:spcBef>
                <a:spcPts val="0"/>
              </a:spcBef>
              <a:spcAft>
                <a:spcPts val="0"/>
              </a:spcAft>
              <a:buClr>
                <a:schemeClr val="lt1"/>
              </a:buClr>
              <a:buSzPts val="1700"/>
              <a:buAutoNum type="arabicParenBoth"/>
            </a:pPr>
            <a:r>
              <a:rPr lang="en" sz="1700">
                <a:solidFill>
                  <a:schemeClr val="lt1"/>
                </a:solidFill>
              </a:rPr>
              <a:t>Find places you can go from home</a:t>
            </a:r>
            <a:endParaRPr sz="1700">
              <a:solidFill>
                <a:schemeClr val="lt1"/>
              </a:solidFill>
            </a:endParaRPr>
          </a:p>
          <a:p>
            <a:pPr indent="-336550" lvl="0" marL="457200" rtl="0" algn="l">
              <a:spcBef>
                <a:spcPts val="0"/>
              </a:spcBef>
              <a:spcAft>
                <a:spcPts val="0"/>
              </a:spcAft>
              <a:buClr>
                <a:schemeClr val="lt1"/>
              </a:buClr>
              <a:buSzPts val="1700"/>
              <a:buAutoNum type="arabicParenBoth"/>
            </a:pPr>
            <a:r>
              <a:rPr lang="en" sz="1700">
                <a:solidFill>
                  <a:schemeClr val="lt1"/>
                </a:solidFill>
              </a:rPr>
              <a:t>From each of those places, find all paths</a:t>
            </a:r>
            <a:endParaRPr sz="1700">
              <a:solidFill>
                <a:schemeClr val="lt1"/>
              </a:solidFill>
            </a:endParaRPr>
          </a:p>
          <a:p>
            <a:pPr indent="-336550" lvl="0" marL="457200" rtl="0" algn="l">
              <a:spcBef>
                <a:spcPts val="0"/>
              </a:spcBef>
              <a:spcAft>
                <a:spcPts val="0"/>
              </a:spcAft>
              <a:buClr>
                <a:schemeClr val="lt1"/>
              </a:buClr>
              <a:buSzPts val="1700"/>
              <a:buAutoNum type="arabicParenBoth"/>
            </a:pPr>
            <a:r>
              <a:rPr lang="en" sz="1700">
                <a:solidFill>
                  <a:schemeClr val="lt1"/>
                </a:solidFill>
              </a:rPr>
              <a:t>Keep distance of the track as you go</a:t>
            </a:r>
            <a:endParaRPr sz="1700">
              <a:solidFill>
                <a:schemeClr val="lt1"/>
              </a:solidFill>
            </a:endParaRPr>
          </a:p>
          <a:p>
            <a:pPr indent="-336550" lvl="0" marL="457200" rtl="0" algn="l">
              <a:spcBef>
                <a:spcPts val="0"/>
              </a:spcBef>
              <a:spcAft>
                <a:spcPts val="0"/>
              </a:spcAft>
              <a:buClr>
                <a:schemeClr val="lt1"/>
              </a:buClr>
              <a:buSzPts val="1700"/>
              <a:buAutoNum type="arabicParenBoth"/>
            </a:pPr>
            <a:r>
              <a:rPr lang="en" sz="1700">
                <a:solidFill>
                  <a:schemeClr val="lt1"/>
                </a:solidFill>
              </a:rPr>
              <a:t>Repeat this process until you get to school</a:t>
            </a:r>
            <a:endParaRPr sz="1700">
              <a:solidFill>
                <a:schemeClr val="lt1"/>
              </a:solidFill>
            </a:endParaRPr>
          </a:p>
          <a:p>
            <a:pPr indent="-336550" lvl="0" marL="457200" rtl="0" algn="l">
              <a:spcBef>
                <a:spcPts val="0"/>
              </a:spcBef>
              <a:spcAft>
                <a:spcPts val="0"/>
              </a:spcAft>
              <a:buClr>
                <a:schemeClr val="lt1"/>
              </a:buClr>
              <a:buSzPts val="1700"/>
              <a:buAutoNum type="arabicParenBoth"/>
            </a:pPr>
            <a:r>
              <a:rPr lang="en" sz="1700">
                <a:solidFill>
                  <a:schemeClr val="lt1"/>
                </a:solidFill>
              </a:rPr>
              <a:t>Compare the distance you have travelled</a:t>
            </a:r>
            <a:endParaRPr sz="1700">
              <a:solidFill>
                <a:schemeClr val="lt1"/>
              </a:solidFill>
            </a:endParaRPr>
          </a:p>
          <a:p>
            <a:pPr indent="-336550" lvl="0" marL="457200" rtl="0" algn="l">
              <a:spcBef>
                <a:spcPts val="0"/>
              </a:spcBef>
              <a:spcAft>
                <a:spcPts val="0"/>
              </a:spcAft>
              <a:buClr>
                <a:schemeClr val="lt1"/>
              </a:buClr>
              <a:buSzPts val="1700"/>
              <a:buAutoNum type="arabicParenBoth"/>
            </a:pPr>
            <a:r>
              <a:rPr lang="en" sz="1700">
                <a:solidFill>
                  <a:schemeClr val="lt1"/>
                </a:solidFill>
              </a:rPr>
              <a:t>Find the shortest path</a:t>
            </a:r>
            <a:endParaRPr sz="17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2"/>
          <p:cNvSpPr txBox="1"/>
          <p:nvPr>
            <p:ph idx="1" type="body"/>
          </p:nvPr>
        </p:nvSpPr>
        <p:spPr>
          <a:xfrm>
            <a:off x="1332250" y="5423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Limitations of Queue</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As you can see in the image below, after a bit of enqueuing and dequeuing, the size of the queue has been reduced.</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After REAR reaches the last index, if we can store extra elements in the empty spaces (0 and 1), we can make use of the empty spaces. This is implemented by a modified queue called the </a:t>
            </a:r>
            <a:r>
              <a:rPr lang="en" sz="1700">
                <a:uFill>
                  <a:noFill/>
                </a:uFill>
                <a:latin typeface="Arial"/>
                <a:ea typeface="Arial"/>
                <a:cs typeface="Arial"/>
                <a:sym typeface="Arial"/>
                <a:hlinkClick r:id="rId3"/>
              </a:rPr>
              <a:t>circular queue</a:t>
            </a:r>
            <a:r>
              <a:rPr lang="en" sz="1700">
                <a:latin typeface="Arial"/>
                <a:ea typeface="Arial"/>
                <a:cs typeface="Arial"/>
                <a:sym typeface="Arial"/>
              </a:rPr>
              <a:t>.</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Complexity Analysis</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The complexity of enqueue and dequeue operations in a queue using an array is O(1). If you use pop(N) in python code, then the complexity might be O(n) depending on the position of the item to be popped.</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3"/>
          <p:cNvSpPr txBox="1"/>
          <p:nvPr>
            <p:ph idx="1" type="body"/>
          </p:nvPr>
        </p:nvSpPr>
        <p:spPr>
          <a:xfrm>
            <a:off x="1297500" y="6813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Applications of Queue</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CPU scheduling, Disk Scheduling</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When data is transferred asynchronously between two processes.The queue is used for synchronization. For example: IO Buffers, pipes, file IO, etc</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Handling of interrupts in real-time systems.</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Call Center phone systems use Queues to hold people calling them in order.</a:t>
            </a:r>
            <a:endParaRPr sz="1700">
              <a:latin typeface="Arial"/>
              <a:ea typeface="Arial"/>
              <a:cs typeface="Arial"/>
              <a:sym typeface="Arial"/>
            </a:endParaRPr>
          </a:p>
          <a:p>
            <a:pPr indent="0" lvl="0" marL="0" rtl="0" algn="l">
              <a:spcBef>
                <a:spcPts val="1200"/>
              </a:spcBef>
              <a:spcAft>
                <a:spcPts val="1200"/>
              </a:spcAft>
              <a:buNone/>
            </a:pPr>
            <a:r>
              <a:t/>
            </a:r>
            <a:endParaRPr b="1" sz="1700">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64" name="Google Shape;464;p6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Arial"/>
                <a:ea typeface="Arial"/>
                <a:cs typeface="Arial"/>
                <a:sym typeface="Arial"/>
              </a:rPr>
              <a:t>Types of Queues</a:t>
            </a:r>
            <a:endParaRPr b="1"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 four different types of queues:</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Simple Queue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Circular Queue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Priority Queue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Double Ended Queue</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70" name="Google Shape;470;p6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1" name="Google Shape;471;p65"/>
          <p:cNvPicPr preferRelativeResize="0"/>
          <p:nvPr/>
        </p:nvPicPr>
        <p:blipFill>
          <a:blip r:embed="rId3">
            <a:alphaModFix/>
          </a:blip>
          <a:stretch>
            <a:fillRect/>
          </a:stretch>
        </p:blipFill>
        <p:spPr>
          <a:xfrm>
            <a:off x="1958880" y="3327376"/>
            <a:ext cx="7123119" cy="1759825"/>
          </a:xfrm>
          <a:prstGeom prst="rect">
            <a:avLst/>
          </a:prstGeom>
          <a:noFill/>
          <a:ln>
            <a:noFill/>
          </a:ln>
        </p:spPr>
      </p:pic>
      <p:pic>
        <p:nvPicPr>
          <p:cNvPr id="472" name="Google Shape;472;p65"/>
          <p:cNvPicPr preferRelativeResize="0"/>
          <p:nvPr/>
        </p:nvPicPr>
        <p:blipFill>
          <a:blip r:embed="rId4">
            <a:alphaModFix/>
          </a:blip>
          <a:stretch>
            <a:fillRect/>
          </a:stretch>
        </p:blipFill>
        <p:spPr>
          <a:xfrm>
            <a:off x="2622341" y="128875"/>
            <a:ext cx="4389220" cy="1307850"/>
          </a:xfrm>
          <a:prstGeom prst="rect">
            <a:avLst/>
          </a:prstGeom>
          <a:noFill/>
          <a:ln>
            <a:noFill/>
          </a:ln>
        </p:spPr>
      </p:pic>
      <p:pic>
        <p:nvPicPr>
          <p:cNvPr id="473" name="Google Shape;473;p65"/>
          <p:cNvPicPr preferRelativeResize="0"/>
          <p:nvPr/>
        </p:nvPicPr>
        <p:blipFill>
          <a:blip r:embed="rId5">
            <a:alphaModFix/>
          </a:blip>
          <a:stretch>
            <a:fillRect/>
          </a:stretch>
        </p:blipFill>
        <p:spPr>
          <a:xfrm>
            <a:off x="195058" y="1567551"/>
            <a:ext cx="7242866" cy="1759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79" name="Google Shape;479;p6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0" name="Google Shape;480;p66"/>
          <p:cNvPicPr preferRelativeResize="0"/>
          <p:nvPr/>
        </p:nvPicPr>
        <p:blipFill>
          <a:blip r:embed="rId3">
            <a:alphaModFix/>
          </a:blip>
          <a:stretch>
            <a:fillRect/>
          </a:stretch>
        </p:blipFill>
        <p:spPr>
          <a:xfrm>
            <a:off x="1102000" y="836500"/>
            <a:ext cx="7234400" cy="38631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7"/>
          <p:cNvSpPr txBox="1"/>
          <p:nvPr>
            <p:ph idx="1" type="body"/>
          </p:nvPr>
        </p:nvSpPr>
        <p:spPr>
          <a:xfrm>
            <a:off x="1193250" y="229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Simple Queue</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In a simple queue, insertion takes place at the rear and removal occurs at the front. It strictly follows the FIFO (First in First out) rule.</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Circular Queue</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In a circular queue, the last element points to the first element making a circular link.</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The main advantage of a circular queue over a simple queue is better memory utilization. If the last position is full and the first position is empty, we can insert an element in the first position. This action is not possible in a simple queue.</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Priority Queue</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A priority queue is a special type of queue in which each element is associated with a priority and is served according to its priority. If elements with the same priority occur, they are served according to their order in the queue.</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8"/>
          <p:cNvSpPr txBox="1"/>
          <p:nvPr>
            <p:ph idx="1" type="body"/>
          </p:nvPr>
        </p:nvSpPr>
        <p:spPr>
          <a:xfrm>
            <a:off x="1272225" y="5944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Deque (Double Ended Queue)</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In a double ended queue, insertion and removal of elements can be performed from either from the front or rear. Thus, it does not follow the FIFO (First In First Out) rule.</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Circular Queue Data Structure</a:t>
            </a:r>
            <a:endParaRPr b="1"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A circular queue is the extended version of a regular queue where the last element is connected to the first element. Thus forming a circle-like structure.</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The circular queue solves the major limitation of the normal queue. In a normal queue, after a bit of insertion and deletion, there will be non-usable empty space.</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96" name="Google Shape;496;p6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7" name="Google Shape;497;p69"/>
          <p:cNvPicPr preferRelativeResize="0"/>
          <p:nvPr/>
        </p:nvPicPr>
        <p:blipFill>
          <a:blip r:embed="rId3">
            <a:alphaModFix/>
          </a:blip>
          <a:stretch>
            <a:fillRect/>
          </a:stretch>
        </p:blipFill>
        <p:spPr>
          <a:xfrm>
            <a:off x="2" y="290650"/>
            <a:ext cx="4305425" cy="3803925"/>
          </a:xfrm>
          <a:prstGeom prst="rect">
            <a:avLst/>
          </a:prstGeom>
          <a:noFill/>
          <a:ln>
            <a:noFill/>
          </a:ln>
        </p:spPr>
      </p:pic>
      <p:pic>
        <p:nvPicPr>
          <p:cNvPr id="498" name="Google Shape;498;p69"/>
          <p:cNvPicPr preferRelativeResize="0"/>
          <p:nvPr/>
        </p:nvPicPr>
        <p:blipFill>
          <a:blip r:embed="rId4">
            <a:alphaModFix/>
          </a:blip>
          <a:stretch>
            <a:fillRect/>
          </a:stretch>
        </p:blipFill>
        <p:spPr>
          <a:xfrm>
            <a:off x="4065614" y="1435200"/>
            <a:ext cx="4958861" cy="3175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04" name="Google Shape;504;p7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How Circular Queue Works</a:t>
            </a:r>
            <a:endParaRPr b="1" sz="1700">
              <a:latin typeface="Arial"/>
              <a:ea typeface="Arial"/>
              <a:cs typeface="Arial"/>
              <a:sym typeface="Arial"/>
            </a:endParaRPr>
          </a:p>
          <a:p>
            <a:pPr indent="0" lvl="0" marL="0" rtl="0" algn="l">
              <a:spcBef>
                <a:spcPts val="200"/>
              </a:spcBef>
              <a:spcAft>
                <a:spcPts val="0"/>
              </a:spcAft>
              <a:buNone/>
            </a:pPr>
            <a:r>
              <a:rPr b="1" lang="en" sz="1700">
                <a:latin typeface="Arial"/>
                <a:ea typeface="Arial"/>
                <a:cs typeface="Arial"/>
                <a:sym typeface="Arial"/>
              </a:rPr>
              <a:t>Circular Queue works by the process of circular increment i.e. when we try to increment the pointer and we reach the end of the queue, we start from the beginning of the queue.</a:t>
            </a:r>
            <a:endParaRPr b="1" sz="1700">
              <a:latin typeface="Arial"/>
              <a:ea typeface="Arial"/>
              <a:cs typeface="Arial"/>
              <a:sym typeface="Arial"/>
            </a:endParaRPr>
          </a:p>
          <a:p>
            <a:pPr indent="0" lvl="0" marL="0" rtl="0" algn="l">
              <a:spcBef>
                <a:spcPts val="200"/>
              </a:spcBef>
              <a:spcAft>
                <a:spcPts val="0"/>
              </a:spcAft>
              <a:buNone/>
            </a:pPr>
            <a:r>
              <a:rPr b="1" lang="en" sz="1700">
                <a:latin typeface="Arial"/>
                <a:ea typeface="Arial"/>
                <a:cs typeface="Arial"/>
                <a:sym typeface="Arial"/>
              </a:rPr>
              <a:t>Here, the circular increment is performed by modulo division with the queue size. That is,</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if REAR + 1 == 5 (overflow!), REAR = (REAR + 1)%5 = 0 (start of queue)</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10" name="Google Shape;510;p7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Arial"/>
                <a:ea typeface="Arial"/>
                <a:cs typeface="Arial"/>
                <a:sym typeface="Arial"/>
              </a:rPr>
              <a:t>Circular Queue Operations</a:t>
            </a:r>
            <a:endParaRPr b="1"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The circular queue work as follows:</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two pointers FRONT and REAR</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FRONT track the first element of the queue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REAR track the last elements of the queue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initially, set value of FRONT and REAR to -1</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600">
                <a:latin typeface="Lato"/>
                <a:ea typeface="Lato"/>
                <a:cs typeface="Lato"/>
                <a:sym typeface="Lato"/>
              </a:rPr>
              <a:t>Qualities of Good Algorithms </a:t>
            </a:r>
            <a:endParaRPr sz="2600"/>
          </a:p>
        </p:txBody>
      </p:sp>
      <p:sp>
        <p:nvSpPr>
          <p:cNvPr id="168" name="Google Shape;168;p18"/>
          <p:cNvSpPr txBox="1"/>
          <p:nvPr>
            <p:ph idx="1" type="body"/>
          </p:nvPr>
        </p:nvSpPr>
        <p:spPr>
          <a:xfrm>
            <a:off x="1297500" y="13389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Input and output should be defined precisely. </a:t>
            </a:r>
            <a:endParaRPr sz="1800"/>
          </a:p>
          <a:p>
            <a:pPr indent="-342900" lvl="0" marL="457200" rtl="0" algn="l">
              <a:spcBef>
                <a:spcPts val="0"/>
              </a:spcBef>
              <a:spcAft>
                <a:spcPts val="0"/>
              </a:spcAft>
              <a:buSzPts val="1800"/>
              <a:buChar char="●"/>
            </a:pPr>
            <a:r>
              <a:rPr lang="en" sz="1800"/>
              <a:t>Each step in the algorithm should be clear and unambiguous. </a:t>
            </a:r>
            <a:endParaRPr sz="1800"/>
          </a:p>
          <a:p>
            <a:pPr indent="-342900" lvl="0" marL="457200" rtl="0" algn="l">
              <a:spcBef>
                <a:spcPts val="0"/>
              </a:spcBef>
              <a:spcAft>
                <a:spcPts val="0"/>
              </a:spcAft>
              <a:buSzPts val="1800"/>
              <a:buChar char="●"/>
            </a:pPr>
            <a:r>
              <a:rPr lang="en" sz="1800"/>
              <a:t>Algorithms should be most effective among many different ways to solve a problem. </a:t>
            </a:r>
            <a:endParaRPr sz="1800"/>
          </a:p>
          <a:p>
            <a:pPr indent="-342900" lvl="0" marL="457200" rtl="0" algn="l">
              <a:spcBef>
                <a:spcPts val="0"/>
              </a:spcBef>
              <a:spcAft>
                <a:spcPts val="0"/>
              </a:spcAft>
              <a:buSzPts val="1800"/>
              <a:buChar char="●"/>
            </a:pPr>
            <a:r>
              <a:rPr lang="en" sz="1800"/>
              <a:t>An algorithm shouldn't include computer code. Instead, the algorithm should be written in such a way that it can be used in different programming languages.</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2"/>
          <p:cNvSpPr txBox="1"/>
          <p:nvPr>
            <p:ph idx="1" type="body"/>
          </p:nvPr>
        </p:nvSpPr>
        <p:spPr>
          <a:xfrm>
            <a:off x="1310150" y="2153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1. Enqueue Operation</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check if the queue is full</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for the first element, set value of FRONT to 0</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circularly increase the REAR index by 1 (i.e. if the rear reaches the end, next it would be at the start of the queue)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add the new element in the position pointed to by REAR</a:t>
            </a:r>
            <a:endParaRPr sz="1700">
              <a:latin typeface="Arial"/>
              <a:ea typeface="Arial"/>
              <a:cs typeface="Arial"/>
              <a:sym typeface="Arial"/>
            </a:endParaRPr>
          </a:p>
          <a:p>
            <a:pPr indent="0" lvl="0" marL="0" rtl="0" algn="l">
              <a:spcBef>
                <a:spcPts val="1200"/>
              </a:spcBef>
              <a:spcAft>
                <a:spcPts val="0"/>
              </a:spcAft>
              <a:buNone/>
            </a:pPr>
            <a:r>
              <a:rPr b="1" lang="en" sz="1700">
                <a:latin typeface="Arial"/>
                <a:ea typeface="Arial"/>
                <a:cs typeface="Arial"/>
                <a:sym typeface="Arial"/>
              </a:rPr>
              <a:t>2. Dequeue Operation</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check if the queue is empty</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return the value pointed by FRONT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circularly increase the FRONT index by 1</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for the last element, reset the values of FRONT and REAR to -1</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21" name="Google Shape;521;p7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latin typeface="Arial"/>
                <a:ea typeface="Arial"/>
                <a:cs typeface="Arial"/>
                <a:sym typeface="Arial"/>
              </a:rPr>
              <a:t>However, the check for full queue has a new additional case:</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Case 1: FRONT = 0 &amp;&amp; REAR == SIZE - 1</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Case 2: FRONT = REAR + 1</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27" name="Google Shape;527;p7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8" name="Google Shape;528;p74"/>
          <p:cNvPicPr preferRelativeResize="0"/>
          <p:nvPr/>
        </p:nvPicPr>
        <p:blipFill>
          <a:blip r:embed="rId3">
            <a:alphaModFix/>
          </a:blip>
          <a:stretch>
            <a:fillRect/>
          </a:stretch>
        </p:blipFill>
        <p:spPr>
          <a:xfrm>
            <a:off x="1220517" y="0"/>
            <a:ext cx="6702965"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34" name="Google Shape;534;p7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5" name="Google Shape;535;p75"/>
          <p:cNvPicPr preferRelativeResize="0"/>
          <p:nvPr/>
        </p:nvPicPr>
        <p:blipFill>
          <a:blip r:embed="rId3">
            <a:alphaModFix/>
          </a:blip>
          <a:stretch>
            <a:fillRect/>
          </a:stretch>
        </p:blipFill>
        <p:spPr>
          <a:xfrm>
            <a:off x="1604061" y="0"/>
            <a:ext cx="5935876" cy="51434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41" name="Google Shape;541;p7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2" name="Google Shape;542;p76"/>
          <p:cNvPicPr preferRelativeResize="0"/>
          <p:nvPr/>
        </p:nvPicPr>
        <p:blipFill>
          <a:blip r:embed="rId3">
            <a:alphaModFix/>
          </a:blip>
          <a:stretch>
            <a:fillRect/>
          </a:stretch>
        </p:blipFill>
        <p:spPr>
          <a:xfrm>
            <a:off x="2919684" y="0"/>
            <a:ext cx="3304632"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48" name="Google Shape;548;p7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9" name="Google Shape;549;p77"/>
          <p:cNvPicPr preferRelativeResize="0"/>
          <p:nvPr/>
        </p:nvPicPr>
        <p:blipFill>
          <a:blip r:embed="rId3">
            <a:alphaModFix/>
          </a:blip>
          <a:stretch>
            <a:fillRect/>
          </a:stretch>
        </p:blipFill>
        <p:spPr>
          <a:xfrm>
            <a:off x="-9" y="0"/>
            <a:ext cx="4797717" cy="5143499"/>
          </a:xfrm>
          <a:prstGeom prst="rect">
            <a:avLst/>
          </a:prstGeom>
          <a:noFill/>
          <a:ln>
            <a:noFill/>
          </a:ln>
        </p:spPr>
      </p:pic>
      <p:pic>
        <p:nvPicPr>
          <p:cNvPr id="550" name="Google Shape;550;p77"/>
          <p:cNvPicPr preferRelativeResize="0"/>
          <p:nvPr/>
        </p:nvPicPr>
        <p:blipFill rotWithShape="1">
          <a:blip r:embed="rId4">
            <a:alphaModFix/>
          </a:blip>
          <a:srcRect b="0" l="7859" r="0" t="0"/>
          <a:stretch/>
        </p:blipFill>
        <p:spPr>
          <a:xfrm>
            <a:off x="4797700" y="623125"/>
            <a:ext cx="4797701" cy="38556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56" name="Google Shape;556;p7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7" name="Google Shape;557;p78"/>
          <p:cNvPicPr preferRelativeResize="0"/>
          <p:nvPr/>
        </p:nvPicPr>
        <p:blipFill rotWithShape="1">
          <a:blip r:embed="rId3">
            <a:alphaModFix/>
          </a:blip>
          <a:srcRect b="0" l="5311" r="0" t="0"/>
          <a:stretch/>
        </p:blipFill>
        <p:spPr>
          <a:xfrm>
            <a:off x="0" y="-63175"/>
            <a:ext cx="6471955" cy="454192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63" name="Google Shape;563;p7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4" name="Google Shape;564;p79"/>
          <p:cNvPicPr preferRelativeResize="0"/>
          <p:nvPr/>
        </p:nvPicPr>
        <p:blipFill>
          <a:blip r:embed="rId3">
            <a:alphaModFix/>
          </a:blip>
          <a:stretch>
            <a:fillRect/>
          </a:stretch>
        </p:blipFill>
        <p:spPr>
          <a:xfrm>
            <a:off x="960449" y="890475"/>
            <a:ext cx="8183550" cy="36517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0"/>
          <p:cNvSpPr txBox="1"/>
          <p:nvPr>
            <p:ph idx="1" type="body"/>
          </p:nvPr>
        </p:nvSpPr>
        <p:spPr>
          <a:xfrm>
            <a:off x="1246950" y="6450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Circular Queue Complexity Analysis</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The complexity of the enqueue and dequeue operations of a circular queue is O(1) for (array implementations).</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Applications of Circular Queue</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CPU scheduling</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Memory management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Traffic Management</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latin typeface="Arial"/>
                <a:ea typeface="Arial"/>
                <a:cs typeface="Arial"/>
                <a:sym typeface="Arial"/>
              </a:rPr>
              <a:t>Linked list Data Structure</a:t>
            </a:r>
            <a:endParaRPr/>
          </a:p>
        </p:txBody>
      </p:sp>
      <p:sp>
        <p:nvSpPr>
          <p:cNvPr id="575" name="Google Shape;575;p81"/>
          <p:cNvSpPr txBox="1"/>
          <p:nvPr>
            <p:ph idx="1" type="body"/>
          </p:nvPr>
        </p:nvSpPr>
        <p:spPr>
          <a:xfrm>
            <a:off x="1297500" y="10115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A linked list is a linear data structure that includes a series of connected nodes. Here, each node stores the </a:t>
            </a:r>
            <a:r>
              <a:rPr b="1" lang="en" sz="1700">
                <a:latin typeface="Arial"/>
                <a:ea typeface="Arial"/>
                <a:cs typeface="Arial"/>
                <a:sym typeface="Arial"/>
              </a:rPr>
              <a:t>data</a:t>
            </a:r>
            <a:r>
              <a:rPr lang="en" sz="1700">
                <a:latin typeface="Arial"/>
                <a:ea typeface="Arial"/>
                <a:cs typeface="Arial"/>
                <a:sym typeface="Arial"/>
              </a:rPr>
              <a:t> and the </a:t>
            </a:r>
            <a:r>
              <a:rPr b="1" lang="en" sz="1700">
                <a:latin typeface="Arial"/>
                <a:ea typeface="Arial"/>
                <a:cs typeface="Arial"/>
                <a:sym typeface="Arial"/>
              </a:rPr>
              <a:t>address</a:t>
            </a:r>
            <a:r>
              <a:rPr lang="en" sz="1700">
                <a:latin typeface="Arial"/>
                <a:ea typeface="Arial"/>
                <a:cs typeface="Arial"/>
                <a:sym typeface="Arial"/>
              </a:rPr>
              <a:t> of the next node.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Representation of Linked List</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Let's see how each node of the linked list is represented. Each node consists:</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A data item</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An address of another node</a:t>
            </a:r>
            <a:endParaRPr sz="1700">
              <a:latin typeface="Arial"/>
              <a:ea typeface="Arial"/>
              <a:cs typeface="Arial"/>
              <a:sym typeface="Arial"/>
            </a:endParaRPr>
          </a:p>
          <a:p>
            <a:pPr indent="0" lvl="0" marL="0" rtl="0" algn="l">
              <a:spcBef>
                <a:spcPts val="1200"/>
              </a:spcBef>
              <a:spcAft>
                <a:spcPts val="1200"/>
              </a:spcAft>
              <a:buNone/>
            </a:pPr>
            <a:r>
              <a:t/>
            </a:r>
            <a:endParaRPr sz="1700"/>
          </a:p>
        </p:txBody>
      </p:sp>
      <p:pic>
        <p:nvPicPr>
          <p:cNvPr id="576" name="Google Shape;576;p81"/>
          <p:cNvPicPr preferRelativeResize="0"/>
          <p:nvPr/>
        </p:nvPicPr>
        <p:blipFill>
          <a:blip r:embed="rId3">
            <a:alphaModFix/>
          </a:blip>
          <a:stretch>
            <a:fillRect/>
          </a:stretch>
        </p:blipFill>
        <p:spPr>
          <a:xfrm>
            <a:off x="2300025" y="2109575"/>
            <a:ext cx="5971973" cy="121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9"/>
          <p:cNvPicPr preferRelativeResize="0"/>
          <p:nvPr/>
        </p:nvPicPr>
        <p:blipFill>
          <a:blip r:embed="rId3">
            <a:alphaModFix/>
          </a:blip>
          <a:stretch>
            <a:fillRect/>
          </a:stretch>
        </p:blipFill>
        <p:spPr>
          <a:xfrm>
            <a:off x="197225" y="1766050"/>
            <a:ext cx="8839200" cy="2903521"/>
          </a:xfrm>
          <a:prstGeom prst="rect">
            <a:avLst/>
          </a:prstGeom>
          <a:noFill/>
          <a:ln>
            <a:noFill/>
          </a:ln>
        </p:spPr>
      </p:pic>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 two numbers entered by the user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2"/>
          <p:cNvSpPr txBox="1"/>
          <p:nvPr>
            <p:ph idx="1" type="body"/>
          </p:nvPr>
        </p:nvSpPr>
        <p:spPr>
          <a:xfrm>
            <a:off x="1196400" y="2911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Linked List Operations: Traverse, Insert and Delete</a:t>
            </a:r>
            <a:endParaRPr b="1"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There are various linked list operations that allow us to perform different actions on linked lists. For example, the insertion operation adds a new element to the linked list.</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Here's a list of basic linked list operations that we will cover in this article.</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u="sng">
                <a:latin typeface="Arial"/>
                <a:ea typeface="Arial"/>
                <a:cs typeface="Arial"/>
                <a:sym typeface="Arial"/>
                <a:hlinkClick r:id="rId3"/>
              </a:rPr>
              <a:t>Traversal</a:t>
            </a:r>
            <a:r>
              <a:rPr lang="en" sz="1700">
                <a:latin typeface="Arial"/>
                <a:ea typeface="Arial"/>
                <a:cs typeface="Arial"/>
                <a:sym typeface="Arial"/>
              </a:rPr>
              <a:t> - access each element of the linked list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u="sng">
                <a:latin typeface="Arial"/>
                <a:ea typeface="Arial"/>
                <a:cs typeface="Arial"/>
                <a:sym typeface="Arial"/>
                <a:hlinkClick r:id="rId4"/>
              </a:rPr>
              <a:t>Insertion</a:t>
            </a:r>
            <a:r>
              <a:rPr lang="en" sz="1700">
                <a:latin typeface="Arial"/>
                <a:ea typeface="Arial"/>
                <a:cs typeface="Arial"/>
                <a:sym typeface="Arial"/>
              </a:rPr>
              <a:t> - adds a new element to the linked list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u="sng">
                <a:latin typeface="Arial"/>
                <a:ea typeface="Arial"/>
                <a:cs typeface="Arial"/>
                <a:sym typeface="Arial"/>
                <a:hlinkClick r:id="rId5"/>
              </a:rPr>
              <a:t>Deletion</a:t>
            </a:r>
            <a:r>
              <a:rPr lang="en" sz="1700">
                <a:latin typeface="Arial"/>
                <a:ea typeface="Arial"/>
                <a:cs typeface="Arial"/>
                <a:sym typeface="Arial"/>
              </a:rPr>
              <a:t> - removes the existing elements</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u="sng">
                <a:latin typeface="Arial"/>
                <a:ea typeface="Arial"/>
                <a:cs typeface="Arial"/>
                <a:sym typeface="Arial"/>
                <a:hlinkClick r:id="rId6"/>
              </a:rPr>
              <a:t>Search</a:t>
            </a:r>
            <a:r>
              <a:rPr lang="en" sz="1700">
                <a:latin typeface="Arial"/>
                <a:ea typeface="Arial"/>
                <a:cs typeface="Arial"/>
                <a:sym typeface="Arial"/>
              </a:rPr>
              <a:t> - find a node in the linked list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u="sng">
                <a:latin typeface="Arial"/>
                <a:ea typeface="Arial"/>
                <a:cs typeface="Arial"/>
                <a:sym typeface="Arial"/>
                <a:hlinkClick r:id="rId7"/>
              </a:rPr>
              <a:t>Sort</a:t>
            </a:r>
            <a:r>
              <a:rPr lang="en" sz="1700">
                <a:latin typeface="Arial"/>
                <a:ea typeface="Arial"/>
                <a:cs typeface="Arial"/>
                <a:sym typeface="Arial"/>
              </a:rPr>
              <a:t> - sort the nodes of the linked list</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87" name="Google Shape;587;p8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Arial"/>
                <a:ea typeface="Arial"/>
                <a:cs typeface="Arial"/>
                <a:sym typeface="Arial"/>
              </a:rPr>
              <a:t>Things to Remember about Linked List</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head points to the first node of the linked list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next pointer of the last node is NULL, so if the next current node is NULL, we have reached the end of the linked list.</a:t>
            </a:r>
            <a:endParaRPr sz="1700">
              <a:latin typeface="Arial"/>
              <a:ea typeface="Arial"/>
              <a:cs typeface="Arial"/>
              <a:sym typeface="Arial"/>
            </a:endParaRPr>
          </a:p>
          <a:p>
            <a:pPr indent="0" lvl="0" marL="0" rtl="0" algn="l">
              <a:spcBef>
                <a:spcPts val="1200"/>
              </a:spcBef>
              <a:spcAft>
                <a:spcPts val="0"/>
              </a:spcAft>
              <a:buNone/>
            </a:pPr>
            <a:r>
              <a:t/>
            </a:r>
            <a:endParaRPr sz="1700">
              <a:latin typeface="Arial"/>
              <a:ea typeface="Arial"/>
              <a:cs typeface="Arial"/>
              <a:sym typeface="Arial"/>
            </a:endParaRPr>
          </a:p>
          <a:p>
            <a:pPr indent="0" lvl="0" marL="0" rtl="0" algn="l">
              <a:spcBef>
                <a:spcPts val="0"/>
              </a:spcBef>
              <a:spcAft>
                <a:spcPts val="1200"/>
              </a:spcAft>
              <a:buNone/>
            </a:pPr>
            <a:r>
              <a:t/>
            </a:r>
            <a:endParaRPr sz="1700"/>
          </a:p>
        </p:txBody>
      </p:sp>
      <p:pic>
        <p:nvPicPr>
          <p:cNvPr id="588" name="Google Shape;588;p83"/>
          <p:cNvPicPr preferRelativeResize="0"/>
          <p:nvPr/>
        </p:nvPicPr>
        <p:blipFill>
          <a:blip r:embed="rId3">
            <a:alphaModFix/>
          </a:blip>
          <a:stretch>
            <a:fillRect/>
          </a:stretch>
        </p:blipFill>
        <p:spPr>
          <a:xfrm>
            <a:off x="758250" y="3170077"/>
            <a:ext cx="7741250" cy="1687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Arial"/>
                <a:ea typeface="Arial"/>
                <a:cs typeface="Arial"/>
                <a:sym typeface="Arial"/>
              </a:rPr>
              <a:t>Traverse a Linked List</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Displaying the contents of a linked list is very simple. We keep moving the temp node to the next one and display its contents.</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When temp is NULL, we know that we have reached the end of the linked list so we get out of the while loop.</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5"/>
          <p:cNvSpPr txBox="1"/>
          <p:nvPr>
            <p:ph idx="1" type="body"/>
          </p:nvPr>
        </p:nvSpPr>
        <p:spPr>
          <a:xfrm>
            <a:off x="450775" y="607100"/>
            <a:ext cx="4793700" cy="42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Insert Elements to a Linked List</a:t>
            </a:r>
            <a:endParaRPr b="1"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You can add elements to either the beginning, middle or end of the linked list.</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1. Insert at the beginning</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Allocate memory for new node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Store data</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Change next of new node to point to head</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Change head to point to recently created node</a:t>
            </a:r>
            <a:endParaRPr sz="1700">
              <a:latin typeface="Arial"/>
              <a:ea typeface="Arial"/>
              <a:cs typeface="Arial"/>
              <a:sym typeface="Arial"/>
            </a:endParaRPr>
          </a:p>
          <a:p>
            <a:pPr indent="0" lvl="0" marL="0" rtl="0" algn="l">
              <a:spcBef>
                <a:spcPts val="1200"/>
              </a:spcBef>
              <a:spcAft>
                <a:spcPts val="1200"/>
              </a:spcAft>
              <a:buNone/>
            </a:pPr>
            <a:r>
              <a:t/>
            </a:r>
            <a:endParaRPr sz="1700"/>
          </a:p>
        </p:txBody>
      </p:sp>
      <p:pic>
        <p:nvPicPr>
          <p:cNvPr id="599" name="Google Shape;599;p85"/>
          <p:cNvPicPr preferRelativeResize="0"/>
          <p:nvPr/>
        </p:nvPicPr>
        <p:blipFill rotWithShape="1">
          <a:blip r:embed="rId3">
            <a:alphaModFix/>
          </a:blip>
          <a:srcRect b="0" l="5864" r="0" t="0"/>
          <a:stretch/>
        </p:blipFill>
        <p:spPr>
          <a:xfrm>
            <a:off x="4941150" y="1478600"/>
            <a:ext cx="4255600" cy="17887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05" name="Google Shape;605;p86"/>
          <p:cNvSpPr txBox="1"/>
          <p:nvPr>
            <p:ph idx="1" type="body"/>
          </p:nvPr>
        </p:nvSpPr>
        <p:spPr>
          <a:xfrm>
            <a:off x="362325" y="1479100"/>
            <a:ext cx="3921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Arial"/>
                <a:ea typeface="Arial"/>
                <a:cs typeface="Arial"/>
                <a:sym typeface="Arial"/>
              </a:rPr>
              <a:t>2. Insert at the End</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Allocate memory for new node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Store data</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Traverse to last node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Change next of last node to recently created node</a:t>
            </a:r>
            <a:endParaRPr sz="1700">
              <a:latin typeface="Arial"/>
              <a:ea typeface="Arial"/>
              <a:cs typeface="Arial"/>
              <a:sym typeface="Arial"/>
            </a:endParaRPr>
          </a:p>
          <a:p>
            <a:pPr indent="0" lvl="0" marL="0" rtl="0" algn="l">
              <a:spcBef>
                <a:spcPts val="1200"/>
              </a:spcBef>
              <a:spcAft>
                <a:spcPts val="1200"/>
              </a:spcAft>
              <a:buNone/>
            </a:pPr>
            <a:r>
              <a:t/>
            </a:r>
            <a:endParaRPr sz="1700"/>
          </a:p>
        </p:txBody>
      </p:sp>
      <p:pic>
        <p:nvPicPr>
          <p:cNvPr id="606" name="Google Shape;606;p86"/>
          <p:cNvPicPr preferRelativeResize="0"/>
          <p:nvPr/>
        </p:nvPicPr>
        <p:blipFill>
          <a:blip r:embed="rId3">
            <a:alphaModFix/>
          </a:blip>
          <a:stretch>
            <a:fillRect/>
          </a:stretch>
        </p:blipFill>
        <p:spPr>
          <a:xfrm>
            <a:off x="4436625" y="1460250"/>
            <a:ext cx="3625320" cy="35308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12" name="Google Shape;612;p87"/>
          <p:cNvSpPr txBox="1"/>
          <p:nvPr>
            <p:ph idx="1" type="body"/>
          </p:nvPr>
        </p:nvSpPr>
        <p:spPr>
          <a:xfrm>
            <a:off x="160100" y="1441175"/>
            <a:ext cx="4288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Arial"/>
                <a:ea typeface="Arial"/>
                <a:cs typeface="Arial"/>
                <a:sym typeface="Arial"/>
              </a:rPr>
              <a:t>3. Insert at the Middle</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Allocate memory and store data for new node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Traverse to node just before the required position of new node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Change next pointers to include new node in between</a:t>
            </a:r>
            <a:endParaRPr sz="1700">
              <a:latin typeface="Arial"/>
              <a:ea typeface="Arial"/>
              <a:cs typeface="Arial"/>
              <a:sym typeface="Arial"/>
            </a:endParaRPr>
          </a:p>
          <a:p>
            <a:pPr indent="0" lvl="0" marL="0" rtl="0" algn="l">
              <a:spcBef>
                <a:spcPts val="1200"/>
              </a:spcBef>
              <a:spcAft>
                <a:spcPts val="1200"/>
              </a:spcAft>
              <a:buNone/>
            </a:pPr>
            <a:r>
              <a:t/>
            </a:r>
            <a:endParaRPr sz="1700"/>
          </a:p>
        </p:txBody>
      </p:sp>
      <p:pic>
        <p:nvPicPr>
          <p:cNvPr id="613" name="Google Shape;613;p87"/>
          <p:cNvPicPr preferRelativeResize="0"/>
          <p:nvPr/>
        </p:nvPicPr>
        <p:blipFill>
          <a:blip r:embed="rId3">
            <a:alphaModFix/>
          </a:blip>
          <a:stretch>
            <a:fillRect/>
          </a:stretch>
        </p:blipFill>
        <p:spPr>
          <a:xfrm>
            <a:off x="4436625" y="1460250"/>
            <a:ext cx="4554976" cy="195092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8"/>
          <p:cNvSpPr txBox="1"/>
          <p:nvPr>
            <p:ph idx="1" type="body"/>
          </p:nvPr>
        </p:nvSpPr>
        <p:spPr>
          <a:xfrm>
            <a:off x="1297500" y="290675"/>
            <a:ext cx="7038900" cy="41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Delete from a Linked List</a:t>
            </a:r>
            <a:endParaRPr b="1"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You can delete either from the beginning, end or from a particular position.</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1. Delete from beginning</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Point head to the second node</a:t>
            </a:r>
            <a:endParaRPr sz="1700">
              <a:latin typeface="Arial"/>
              <a:ea typeface="Arial"/>
              <a:cs typeface="Arial"/>
              <a:sym typeface="Arial"/>
            </a:endParaRPr>
          </a:p>
          <a:p>
            <a:pPr indent="0" lvl="0" marL="0" rtl="0" algn="l">
              <a:spcBef>
                <a:spcPts val="1200"/>
              </a:spcBef>
              <a:spcAft>
                <a:spcPts val="0"/>
              </a:spcAft>
              <a:buNone/>
            </a:pPr>
            <a:r>
              <a:rPr b="1" lang="en" sz="1700">
                <a:latin typeface="Arial"/>
                <a:ea typeface="Arial"/>
                <a:cs typeface="Arial"/>
                <a:sym typeface="Arial"/>
              </a:rPr>
              <a:t>2. Delete from end</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Traverse to second last element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Change its next pointer to null</a:t>
            </a:r>
            <a:endParaRPr sz="1700">
              <a:latin typeface="Arial"/>
              <a:ea typeface="Arial"/>
              <a:cs typeface="Arial"/>
              <a:sym typeface="Arial"/>
            </a:endParaRPr>
          </a:p>
          <a:p>
            <a:pPr indent="0" lvl="0" marL="0" rtl="0" algn="l">
              <a:spcBef>
                <a:spcPts val="1200"/>
              </a:spcBef>
              <a:spcAft>
                <a:spcPts val="0"/>
              </a:spcAft>
              <a:buNone/>
            </a:pPr>
            <a:r>
              <a:rPr b="1" lang="en" sz="1700">
                <a:latin typeface="Arial"/>
                <a:ea typeface="Arial"/>
                <a:cs typeface="Arial"/>
                <a:sym typeface="Arial"/>
              </a:rPr>
              <a:t>3. Delete from middle</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Traverse to element before the element to be deleted</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Change next pointers to exclude the node from the chain</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24" name="Google Shape;624;p8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5" name="Google Shape;625;p89"/>
          <p:cNvPicPr preferRelativeResize="0"/>
          <p:nvPr/>
        </p:nvPicPr>
        <p:blipFill>
          <a:blip r:embed="rId3">
            <a:alphaModFix/>
          </a:blip>
          <a:stretch>
            <a:fillRect/>
          </a:stretch>
        </p:blipFill>
        <p:spPr>
          <a:xfrm>
            <a:off x="3213340" y="0"/>
            <a:ext cx="2717321" cy="51435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Search an Element on a Linked List</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You can search an element on a linked list using a loop using the following steps. We are finding item on a linked list.</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Make head as the current node.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Run a loop until the current node is NULL because the last element points to NULL.</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In each iteration, check if the key of the node is equal to item. If it the key matches the item, return true otherwise return false.</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91"/>
          <p:cNvPicPr preferRelativeResize="0"/>
          <p:nvPr/>
        </p:nvPicPr>
        <p:blipFill>
          <a:blip r:embed="rId3">
            <a:alphaModFix/>
          </a:blip>
          <a:stretch>
            <a:fillRect/>
          </a:stretch>
        </p:blipFill>
        <p:spPr>
          <a:xfrm>
            <a:off x="1489614" y="0"/>
            <a:ext cx="6164772"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 the largest number among three numbers</a:t>
            </a:r>
            <a:endParaRPr/>
          </a:p>
        </p:txBody>
      </p:sp>
      <p:pic>
        <p:nvPicPr>
          <p:cNvPr id="180" name="Google Shape;180;p20"/>
          <p:cNvPicPr preferRelativeResize="0"/>
          <p:nvPr/>
        </p:nvPicPr>
        <p:blipFill>
          <a:blip r:embed="rId3">
            <a:alphaModFix/>
          </a:blip>
          <a:stretch>
            <a:fillRect/>
          </a:stretch>
        </p:blipFill>
        <p:spPr>
          <a:xfrm>
            <a:off x="1766050" y="1053950"/>
            <a:ext cx="5853951" cy="40895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2"/>
          <p:cNvSpPr txBox="1"/>
          <p:nvPr>
            <p:ph idx="1" type="body"/>
          </p:nvPr>
        </p:nvSpPr>
        <p:spPr>
          <a:xfrm>
            <a:off x="1297500" y="341225"/>
            <a:ext cx="7038900" cy="41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0" lvl="0" marL="0" rtl="0" algn="l">
              <a:spcBef>
                <a:spcPts val="1200"/>
              </a:spcBef>
              <a:spcAft>
                <a:spcPts val="0"/>
              </a:spcAft>
              <a:buNone/>
            </a:pPr>
            <a:r>
              <a:rPr b="1" lang="en" sz="1700">
                <a:latin typeface="Arial"/>
                <a:ea typeface="Arial"/>
                <a:cs typeface="Arial"/>
                <a:sym typeface="Arial"/>
              </a:rPr>
              <a:t>Sort Elements of a Linked List</a:t>
            </a:r>
            <a:endParaRPr b="1" sz="1700">
              <a:latin typeface="Arial"/>
              <a:ea typeface="Arial"/>
              <a:cs typeface="Arial"/>
              <a:sym typeface="Arial"/>
            </a:endParaRPr>
          </a:p>
          <a:p>
            <a:pPr indent="0" lvl="0" marL="0" rtl="0" algn="l">
              <a:spcBef>
                <a:spcPts val="200"/>
              </a:spcBef>
              <a:spcAft>
                <a:spcPts val="0"/>
              </a:spcAft>
              <a:buNone/>
            </a:pPr>
            <a:r>
              <a:rPr lang="en" sz="1700">
                <a:latin typeface="Arial"/>
                <a:ea typeface="Arial"/>
                <a:cs typeface="Arial"/>
                <a:sym typeface="Arial"/>
              </a:rPr>
              <a:t>We will use a simple sorting algorithm, </a:t>
            </a:r>
            <a:r>
              <a:rPr lang="en" sz="1700" u="sng">
                <a:latin typeface="Arial"/>
                <a:ea typeface="Arial"/>
                <a:cs typeface="Arial"/>
                <a:sym typeface="Arial"/>
                <a:hlinkClick r:id="rId3"/>
              </a:rPr>
              <a:t>Bubble Sort</a:t>
            </a:r>
            <a:r>
              <a:rPr lang="en" sz="1700">
                <a:latin typeface="Arial"/>
                <a:ea typeface="Arial"/>
                <a:cs typeface="Arial"/>
                <a:sym typeface="Arial"/>
              </a:rPr>
              <a:t>, to sort the elements of a linked list in ascending order below.</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AutoNum type="arabicPeriod"/>
            </a:pPr>
            <a:r>
              <a:rPr lang="en" sz="1700">
                <a:latin typeface="Arial"/>
                <a:ea typeface="Arial"/>
                <a:cs typeface="Arial"/>
                <a:sym typeface="Arial"/>
              </a:rPr>
              <a:t>Make the head as the current node and create another node index for later use.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If head is null, return.</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Else, run a loop till the last node (i.e. NULL).</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In each iteration, follow the following step 5-6.</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Store the next node of current in index.</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Check if the data of the current node is greater than the next node. If it is greater, swap current and index.</a:t>
            </a:r>
            <a:endParaRPr sz="1700">
              <a:latin typeface="Arial"/>
              <a:ea typeface="Arial"/>
              <a:cs typeface="Arial"/>
              <a:sym typeface="Arial"/>
            </a:endParaRPr>
          </a:p>
          <a:p>
            <a:pPr indent="0" lvl="0" marL="0" rtl="0" algn="l">
              <a:spcBef>
                <a:spcPts val="1200"/>
              </a:spcBef>
              <a:spcAft>
                <a:spcPts val="0"/>
              </a:spcAft>
              <a:buNone/>
            </a:pPr>
            <a:r>
              <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6" name="Google Shape;646;p9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7" name="Google Shape;647;p93"/>
          <p:cNvPicPr preferRelativeResize="0"/>
          <p:nvPr/>
        </p:nvPicPr>
        <p:blipFill>
          <a:blip r:embed="rId3">
            <a:alphaModFix/>
          </a:blip>
          <a:stretch>
            <a:fillRect/>
          </a:stretch>
        </p:blipFill>
        <p:spPr>
          <a:xfrm>
            <a:off x="343326" y="0"/>
            <a:ext cx="8457346"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53" name="Google Shape;653;p9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4" name="Google Shape;654;p94"/>
          <p:cNvPicPr preferRelativeResize="0"/>
          <p:nvPr/>
        </p:nvPicPr>
        <p:blipFill>
          <a:blip r:embed="rId3">
            <a:alphaModFix/>
          </a:blip>
          <a:stretch>
            <a:fillRect/>
          </a:stretch>
        </p:blipFill>
        <p:spPr>
          <a:xfrm>
            <a:off x="2269134" y="0"/>
            <a:ext cx="4605732" cy="51435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60" name="Google Shape;660;p9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latin typeface="Arial"/>
                <a:ea typeface="Arial"/>
                <a:cs typeface="Arial"/>
                <a:sym typeface="Arial"/>
              </a:rPr>
              <a:t>Types of Linked List - Singly linked, doubly linked and circular</a:t>
            </a:r>
            <a:endParaRPr b="1" sz="1700">
              <a:latin typeface="Arial"/>
              <a:ea typeface="Arial"/>
              <a:cs typeface="Arial"/>
              <a:sym typeface="Arial"/>
            </a:endParaRPr>
          </a:p>
          <a:p>
            <a:pPr indent="0" lvl="0" marL="0" rtl="0" algn="l">
              <a:spcBef>
                <a:spcPts val="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lang="en" sz="1700">
                <a:latin typeface="Arial"/>
                <a:ea typeface="Arial"/>
                <a:cs typeface="Arial"/>
                <a:sym typeface="Arial"/>
              </a:rPr>
              <a:t>There are three common types of Linked List.</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AutoNum type="arabicPeriod"/>
            </a:pPr>
            <a:r>
              <a:rPr lang="en" sz="1700">
                <a:uFill>
                  <a:noFill/>
                </a:uFill>
                <a:latin typeface="Arial"/>
                <a:ea typeface="Arial"/>
                <a:cs typeface="Arial"/>
                <a:sym typeface="Arial"/>
                <a:hlinkClick r:id="rId3"/>
              </a:rPr>
              <a:t>Singly Linked List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uFill>
                  <a:noFill/>
                </a:uFill>
                <a:latin typeface="Arial"/>
                <a:ea typeface="Arial"/>
                <a:cs typeface="Arial"/>
                <a:sym typeface="Arial"/>
                <a:hlinkClick r:id="rId4"/>
              </a:rPr>
              <a:t>Doubly Linked List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uFill>
                  <a:noFill/>
                </a:uFill>
                <a:latin typeface="Arial"/>
                <a:ea typeface="Arial"/>
                <a:cs typeface="Arial"/>
                <a:sym typeface="Arial"/>
                <a:hlinkClick r:id="rId5"/>
              </a:rPr>
              <a:t>Circular Linked List</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6"/>
          <p:cNvSpPr txBox="1"/>
          <p:nvPr>
            <p:ph idx="1" type="body"/>
          </p:nvPr>
        </p:nvSpPr>
        <p:spPr>
          <a:xfrm>
            <a:off x="1297500" y="151650"/>
            <a:ext cx="7038900" cy="43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Arial"/>
                <a:ea typeface="Arial"/>
                <a:cs typeface="Arial"/>
                <a:sym typeface="Arial"/>
              </a:rPr>
              <a:t>Singly Linked List</a:t>
            </a:r>
            <a:endParaRPr b="1" sz="1600">
              <a:latin typeface="Arial"/>
              <a:ea typeface="Arial"/>
              <a:cs typeface="Arial"/>
              <a:sym typeface="Arial"/>
            </a:endParaRPr>
          </a:p>
          <a:p>
            <a:pPr indent="0" lvl="0" marL="0" rtl="0" algn="l">
              <a:spcBef>
                <a:spcPts val="200"/>
              </a:spcBef>
              <a:spcAft>
                <a:spcPts val="0"/>
              </a:spcAft>
              <a:buNone/>
            </a:pPr>
            <a:r>
              <a:rPr lang="en" sz="1600">
                <a:latin typeface="Arial"/>
                <a:ea typeface="Arial"/>
                <a:cs typeface="Arial"/>
                <a:sym typeface="Arial"/>
              </a:rPr>
              <a:t>It is the most common. Each node has data and a pointer to the next node.</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0" lvl="0" marL="0" rtl="0" algn="l">
              <a:spcBef>
                <a:spcPts val="0"/>
              </a:spcBef>
              <a:spcAft>
                <a:spcPts val="0"/>
              </a:spcAft>
              <a:buNone/>
            </a:pPr>
            <a:r>
              <a:rPr b="1" lang="en" sz="1600">
                <a:latin typeface="Arial"/>
                <a:ea typeface="Arial"/>
                <a:cs typeface="Arial"/>
                <a:sym typeface="Arial"/>
              </a:rPr>
              <a:t>Doubly Linked List</a:t>
            </a:r>
            <a:endParaRPr b="1" sz="1600">
              <a:latin typeface="Arial"/>
              <a:ea typeface="Arial"/>
              <a:cs typeface="Arial"/>
              <a:sym typeface="Arial"/>
            </a:endParaRPr>
          </a:p>
          <a:p>
            <a:pPr indent="0" lvl="0" marL="0" rtl="0" algn="l">
              <a:spcBef>
                <a:spcPts val="200"/>
              </a:spcBef>
              <a:spcAft>
                <a:spcPts val="0"/>
              </a:spcAft>
              <a:buNone/>
            </a:pPr>
            <a:r>
              <a:rPr lang="en" sz="1600">
                <a:latin typeface="Arial"/>
                <a:ea typeface="Arial"/>
                <a:cs typeface="Arial"/>
                <a:sym typeface="Arial"/>
              </a:rPr>
              <a:t>We add a pointer to the previous node in a doubly-linked list. Thus, we can go in either direction: forward or backward.</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0" lvl="0" marL="0" rtl="0" algn="l">
              <a:spcBef>
                <a:spcPts val="0"/>
              </a:spcBef>
              <a:spcAft>
                <a:spcPts val="0"/>
              </a:spcAft>
              <a:buNone/>
            </a:pPr>
            <a:r>
              <a:rPr b="1" lang="en" sz="1600">
                <a:latin typeface="Arial"/>
                <a:ea typeface="Arial"/>
                <a:cs typeface="Arial"/>
                <a:sym typeface="Arial"/>
              </a:rPr>
              <a:t>Circular Linked List</a:t>
            </a:r>
            <a:endParaRPr b="1" sz="1600">
              <a:latin typeface="Arial"/>
              <a:ea typeface="Arial"/>
              <a:cs typeface="Arial"/>
              <a:sym typeface="Arial"/>
            </a:endParaRPr>
          </a:p>
          <a:p>
            <a:pPr indent="0" lvl="0" marL="0" rtl="0" algn="l">
              <a:spcBef>
                <a:spcPts val="200"/>
              </a:spcBef>
              <a:spcAft>
                <a:spcPts val="0"/>
              </a:spcAft>
              <a:buNone/>
            </a:pPr>
            <a:r>
              <a:rPr lang="en" sz="1600">
                <a:latin typeface="Arial"/>
                <a:ea typeface="Arial"/>
                <a:cs typeface="Arial"/>
                <a:sym typeface="Arial"/>
              </a:rPr>
              <a:t>A circular linked list is a variation of a linked list in which the last element is linked to the first element. This forms a circular loop.</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0" lvl="0" marL="0" rtl="0" algn="l">
              <a:spcBef>
                <a:spcPts val="0"/>
              </a:spcBef>
              <a:spcAft>
                <a:spcPts val="0"/>
              </a:spcAft>
              <a:buNone/>
            </a:pPr>
            <a:r>
              <a:rPr lang="en" sz="1600">
                <a:latin typeface="Arial"/>
                <a:ea typeface="Arial"/>
                <a:cs typeface="Arial"/>
                <a:sym typeface="Arial"/>
              </a:rPr>
              <a:t>A circular linked list can be either singly linked or doubly linked.</a:t>
            </a:r>
            <a:endParaRPr sz="1600">
              <a:latin typeface="Arial"/>
              <a:ea typeface="Arial"/>
              <a:cs typeface="Arial"/>
              <a:sym typeface="Arial"/>
            </a:endParaRPr>
          </a:p>
          <a:p>
            <a:pPr indent="-330200" lvl="0" marL="457200" rtl="0" algn="l">
              <a:spcBef>
                <a:spcPts val="1200"/>
              </a:spcBef>
              <a:spcAft>
                <a:spcPts val="0"/>
              </a:spcAft>
              <a:buClr>
                <a:schemeClr val="lt1"/>
              </a:buClr>
              <a:buSzPts val="1600"/>
              <a:buFont typeface="Arial"/>
              <a:buChar char="●"/>
            </a:pPr>
            <a:r>
              <a:rPr lang="en" sz="1600">
                <a:latin typeface="Arial"/>
                <a:ea typeface="Arial"/>
                <a:cs typeface="Arial"/>
                <a:sym typeface="Arial"/>
              </a:rPr>
              <a:t>for singly linked list, next pointer of last item points to the first item</a:t>
            </a:r>
            <a:endParaRPr sz="1600">
              <a:latin typeface="Arial"/>
              <a:ea typeface="Arial"/>
              <a:cs typeface="Arial"/>
              <a:sym typeface="Arial"/>
            </a:endParaRPr>
          </a:p>
          <a:p>
            <a:pPr indent="-330200" lvl="0" marL="457200" rtl="0" algn="l">
              <a:spcBef>
                <a:spcPts val="0"/>
              </a:spcBef>
              <a:spcAft>
                <a:spcPts val="0"/>
              </a:spcAft>
              <a:buClr>
                <a:schemeClr val="lt1"/>
              </a:buClr>
              <a:buSzPts val="1600"/>
              <a:buFont typeface="Arial"/>
              <a:buChar char="●"/>
            </a:pPr>
            <a:r>
              <a:rPr lang="en" sz="1600">
                <a:latin typeface="Arial"/>
                <a:ea typeface="Arial"/>
                <a:cs typeface="Arial"/>
                <a:sym typeface="Arial"/>
              </a:rPr>
              <a:t>In the doubly linked list, prev pointer of the first item points to the last item as well.</a:t>
            </a:r>
            <a:endParaRPr sz="1600">
              <a:latin typeface="Arial"/>
              <a:ea typeface="Arial"/>
              <a:cs typeface="Arial"/>
              <a:sym typeface="Arial"/>
            </a:endParaRPr>
          </a:p>
          <a:p>
            <a:pPr indent="0" lvl="0" marL="0" rtl="0" algn="l">
              <a:spcBef>
                <a:spcPts val="1200"/>
              </a:spcBef>
              <a:spcAft>
                <a:spcPts val="1200"/>
              </a:spcAft>
              <a:buNone/>
            </a:pPr>
            <a:r>
              <a:t/>
            </a:r>
            <a:endParaRPr sz="16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97"/>
          <p:cNvPicPr preferRelativeResize="0"/>
          <p:nvPr/>
        </p:nvPicPr>
        <p:blipFill>
          <a:blip r:embed="rId3">
            <a:alphaModFix/>
          </a:blip>
          <a:stretch>
            <a:fillRect/>
          </a:stretch>
        </p:blipFill>
        <p:spPr>
          <a:xfrm>
            <a:off x="1276400" y="143352"/>
            <a:ext cx="7248350" cy="1579750"/>
          </a:xfrm>
          <a:prstGeom prst="rect">
            <a:avLst/>
          </a:prstGeom>
          <a:noFill/>
          <a:ln>
            <a:noFill/>
          </a:ln>
        </p:spPr>
      </p:pic>
      <p:pic>
        <p:nvPicPr>
          <p:cNvPr id="671" name="Google Shape;671;p97"/>
          <p:cNvPicPr preferRelativeResize="0"/>
          <p:nvPr/>
        </p:nvPicPr>
        <p:blipFill>
          <a:blip r:embed="rId4">
            <a:alphaModFix/>
          </a:blip>
          <a:stretch>
            <a:fillRect/>
          </a:stretch>
        </p:blipFill>
        <p:spPr>
          <a:xfrm>
            <a:off x="152400" y="1875503"/>
            <a:ext cx="8839197" cy="1490036"/>
          </a:xfrm>
          <a:prstGeom prst="rect">
            <a:avLst/>
          </a:prstGeom>
          <a:noFill/>
          <a:ln>
            <a:noFill/>
          </a:ln>
        </p:spPr>
      </p:pic>
      <p:pic>
        <p:nvPicPr>
          <p:cNvPr id="672" name="Google Shape;672;p97"/>
          <p:cNvPicPr preferRelativeResize="0"/>
          <p:nvPr/>
        </p:nvPicPr>
        <p:blipFill>
          <a:blip r:embed="rId5">
            <a:alphaModFix/>
          </a:blip>
          <a:stretch>
            <a:fillRect/>
          </a:stretch>
        </p:blipFill>
        <p:spPr>
          <a:xfrm>
            <a:off x="2799817" y="3485425"/>
            <a:ext cx="6191784" cy="15797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Arial"/>
                <a:ea typeface="Arial"/>
                <a:cs typeface="Arial"/>
                <a:sym typeface="Arial"/>
              </a:rPr>
              <a:t>Hash Table</a:t>
            </a:r>
            <a:endParaRPr b="1">
              <a:latin typeface="Arial"/>
              <a:ea typeface="Arial"/>
              <a:cs typeface="Arial"/>
              <a:sym typeface="Arial"/>
            </a:endParaRPr>
          </a:p>
          <a:p>
            <a:pPr indent="0" lvl="0" marL="0" rtl="0" algn="l">
              <a:spcBef>
                <a:spcPts val="200"/>
              </a:spcBef>
              <a:spcAft>
                <a:spcPts val="0"/>
              </a:spcAft>
              <a:buNone/>
            </a:pPr>
            <a:r>
              <a:t/>
            </a:r>
            <a:endParaRPr/>
          </a:p>
        </p:txBody>
      </p:sp>
      <p:sp>
        <p:nvSpPr>
          <p:cNvPr id="678" name="Google Shape;678;p98"/>
          <p:cNvSpPr txBox="1"/>
          <p:nvPr>
            <p:ph idx="1" type="body"/>
          </p:nvPr>
        </p:nvSpPr>
        <p:spPr>
          <a:xfrm>
            <a:off x="1297500" y="1116150"/>
            <a:ext cx="7233000" cy="184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latin typeface="Arial"/>
                <a:ea typeface="Arial"/>
                <a:cs typeface="Arial"/>
                <a:sym typeface="Arial"/>
              </a:rPr>
              <a:t>The Hash table data structure stores elements in key-value pairs where</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b="1" lang="en" sz="1700">
                <a:latin typeface="Arial"/>
                <a:ea typeface="Arial"/>
                <a:cs typeface="Arial"/>
                <a:sym typeface="Arial"/>
              </a:rPr>
              <a:t>Key</a:t>
            </a:r>
            <a:r>
              <a:rPr lang="en" sz="1700">
                <a:latin typeface="Arial"/>
                <a:ea typeface="Arial"/>
                <a:cs typeface="Arial"/>
                <a:sym typeface="Arial"/>
              </a:rPr>
              <a:t>- unique integer that is used for indexing the values</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b="1" lang="en" sz="1700">
                <a:latin typeface="Arial"/>
                <a:ea typeface="Arial"/>
                <a:cs typeface="Arial"/>
                <a:sym typeface="Arial"/>
              </a:rPr>
              <a:t>Value</a:t>
            </a:r>
            <a:r>
              <a:rPr lang="en" sz="1700">
                <a:latin typeface="Arial"/>
                <a:ea typeface="Arial"/>
                <a:cs typeface="Arial"/>
                <a:sym typeface="Arial"/>
              </a:rPr>
              <a:t> - data that are associated with keys.</a:t>
            </a:r>
            <a:endParaRPr sz="1700">
              <a:latin typeface="Arial"/>
              <a:ea typeface="Arial"/>
              <a:cs typeface="Arial"/>
              <a:sym typeface="Arial"/>
            </a:endParaRPr>
          </a:p>
          <a:p>
            <a:pPr indent="0" lvl="0" marL="0" rtl="0" algn="l">
              <a:spcBef>
                <a:spcPts val="1200"/>
              </a:spcBef>
              <a:spcAft>
                <a:spcPts val="1200"/>
              </a:spcAft>
              <a:buNone/>
            </a:pPr>
            <a:r>
              <a:t/>
            </a:r>
            <a:endParaRPr sz="1700"/>
          </a:p>
        </p:txBody>
      </p:sp>
      <p:pic>
        <p:nvPicPr>
          <p:cNvPr id="679" name="Google Shape;679;p98"/>
          <p:cNvPicPr preferRelativeResize="0"/>
          <p:nvPr/>
        </p:nvPicPr>
        <p:blipFill>
          <a:blip r:embed="rId3">
            <a:alphaModFix/>
          </a:blip>
          <a:stretch>
            <a:fillRect/>
          </a:stretch>
        </p:blipFill>
        <p:spPr>
          <a:xfrm>
            <a:off x="1744725" y="3021175"/>
            <a:ext cx="3513884" cy="18814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700">
                <a:latin typeface="Arial"/>
                <a:ea typeface="Arial"/>
                <a:cs typeface="Arial"/>
                <a:sym typeface="Arial"/>
              </a:rPr>
              <a:t>Hashing (Hash Function)</a:t>
            </a:r>
            <a:endParaRPr b="1" sz="1700">
              <a:latin typeface="Arial"/>
              <a:ea typeface="Arial"/>
              <a:cs typeface="Arial"/>
              <a:sym typeface="Arial"/>
            </a:endParaRPr>
          </a:p>
          <a:p>
            <a:pPr indent="0" lvl="0" marL="0" rtl="0" algn="l">
              <a:spcBef>
                <a:spcPts val="200"/>
              </a:spcBef>
              <a:spcAft>
                <a:spcPts val="0"/>
              </a:spcAft>
              <a:buNone/>
            </a:pPr>
            <a:r>
              <a:t/>
            </a:r>
            <a:endParaRPr sz="1700"/>
          </a:p>
        </p:txBody>
      </p:sp>
      <p:sp>
        <p:nvSpPr>
          <p:cNvPr id="685" name="Google Shape;685;p99"/>
          <p:cNvSpPr txBox="1"/>
          <p:nvPr>
            <p:ph idx="1" type="body"/>
          </p:nvPr>
        </p:nvSpPr>
        <p:spPr>
          <a:xfrm>
            <a:off x="337025" y="1542275"/>
            <a:ext cx="4111500" cy="29112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500">
                <a:latin typeface="Arial"/>
                <a:ea typeface="Arial"/>
                <a:cs typeface="Arial"/>
                <a:sym typeface="Arial"/>
              </a:rPr>
              <a:t>In a hash table, a new index is processed using the keys. And, the element corresponding to that key is stored in the index. This process is called </a:t>
            </a:r>
            <a:r>
              <a:rPr b="1" lang="en" sz="1500">
                <a:latin typeface="Arial"/>
                <a:ea typeface="Arial"/>
                <a:cs typeface="Arial"/>
                <a:sym typeface="Arial"/>
              </a:rPr>
              <a:t>hashing</a:t>
            </a:r>
            <a:r>
              <a:rPr lang="en" sz="1500">
                <a:latin typeface="Arial"/>
                <a:ea typeface="Arial"/>
                <a:cs typeface="Arial"/>
                <a:sym typeface="Arial"/>
              </a:rPr>
              <a:t>.</a:t>
            </a:r>
            <a:endParaRPr sz="1500">
              <a:latin typeface="Arial"/>
              <a:ea typeface="Arial"/>
              <a:cs typeface="Arial"/>
              <a:sym typeface="Arial"/>
            </a:endParaRPr>
          </a:p>
          <a:p>
            <a:pPr indent="0" lvl="0" marL="0" rtl="0" algn="l">
              <a:lnSpc>
                <a:spcPct val="105000"/>
              </a:lnSpc>
              <a:spcBef>
                <a:spcPts val="0"/>
              </a:spcBef>
              <a:spcAft>
                <a:spcPts val="0"/>
              </a:spcAft>
              <a:buNone/>
            </a:pPr>
            <a:r>
              <a:rPr lang="en" sz="1500">
                <a:latin typeface="Arial"/>
                <a:ea typeface="Arial"/>
                <a:cs typeface="Arial"/>
                <a:sym typeface="Arial"/>
              </a:rPr>
              <a:t>Let k be a key and h(x) be a hash function.</a:t>
            </a:r>
            <a:endParaRPr sz="1500">
              <a:latin typeface="Arial"/>
              <a:ea typeface="Arial"/>
              <a:cs typeface="Arial"/>
              <a:sym typeface="Arial"/>
            </a:endParaRPr>
          </a:p>
          <a:p>
            <a:pPr indent="0" lvl="0" marL="0" rtl="0" algn="l">
              <a:lnSpc>
                <a:spcPct val="105000"/>
              </a:lnSpc>
              <a:spcBef>
                <a:spcPts val="0"/>
              </a:spcBef>
              <a:spcAft>
                <a:spcPts val="0"/>
              </a:spcAft>
              <a:buNone/>
            </a:pPr>
            <a:r>
              <a:rPr lang="en" sz="1500">
                <a:latin typeface="Arial"/>
                <a:ea typeface="Arial"/>
                <a:cs typeface="Arial"/>
                <a:sym typeface="Arial"/>
              </a:rPr>
              <a:t>Here, h(k) will give us a new index to store the element linked with k.</a:t>
            </a:r>
            <a:endParaRPr sz="1500">
              <a:latin typeface="Arial"/>
              <a:ea typeface="Arial"/>
              <a:cs typeface="Arial"/>
              <a:sym typeface="Arial"/>
            </a:endParaRPr>
          </a:p>
          <a:p>
            <a:pPr indent="0" lvl="0" marL="0" rtl="0" algn="l">
              <a:lnSpc>
                <a:spcPct val="105000"/>
              </a:lnSpc>
              <a:spcBef>
                <a:spcPts val="0"/>
              </a:spcBef>
              <a:spcAft>
                <a:spcPts val="1200"/>
              </a:spcAft>
              <a:buNone/>
            </a:pPr>
            <a:r>
              <a:t/>
            </a:r>
            <a:endParaRPr sz="1500"/>
          </a:p>
        </p:txBody>
      </p:sp>
      <p:pic>
        <p:nvPicPr>
          <p:cNvPr id="686" name="Google Shape;686;p99"/>
          <p:cNvPicPr preferRelativeResize="0"/>
          <p:nvPr/>
        </p:nvPicPr>
        <p:blipFill>
          <a:blip r:embed="rId3">
            <a:alphaModFix/>
          </a:blip>
          <a:stretch>
            <a:fillRect/>
          </a:stretch>
        </p:blipFill>
        <p:spPr>
          <a:xfrm>
            <a:off x="4693100" y="834450"/>
            <a:ext cx="4254325" cy="36190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700">
                <a:latin typeface="Arial"/>
                <a:ea typeface="Arial"/>
                <a:cs typeface="Arial"/>
                <a:sym typeface="Arial"/>
              </a:rPr>
              <a:t>Heap Data Structure</a:t>
            </a:r>
            <a:endParaRPr b="1" sz="1700">
              <a:latin typeface="Arial"/>
              <a:ea typeface="Arial"/>
              <a:cs typeface="Arial"/>
              <a:sym typeface="Arial"/>
            </a:endParaRPr>
          </a:p>
          <a:p>
            <a:pPr indent="0" lvl="0" marL="0" rtl="0" algn="l">
              <a:spcBef>
                <a:spcPts val="0"/>
              </a:spcBef>
              <a:spcAft>
                <a:spcPts val="0"/>
              </a:spcAft>
              <a:buNone/>
            </a:pPr>
            <a:r>
              <a:t/>
            </a:r>
            <a:endParaRPr sz="1700"/>
          </a:p>
        </p:txBody>
      </p:sp>
      <p:sp>
        <p:nvSpPr>
          <p:cNvPr id="692" name="Google Shape;692;p10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rial"/>
                <a:ea typeface="Arial"/>
                <a:cs typeface="Arial"/>
                <a:sym typeface="Arial"/>
              </a:rPr>
              <a:t>Heap data structure is a complete binary tree that satisfies </a:t>
            </a:r>
            <a:r>
              <a:rPr b="1" lang="en" sz="1700">
                <a:latin typeface="Arial"/>
                <a:ea typeface="Arial"/>
                <a:cs typeface="Arial"/>
                <a:sym typeface="Arial"/>
              </a:rPr>
              <a:t>the heap property</a:t>
            </a:r>
            <a:r>
              <a:rPr lang="en" sz="1700">
                <a:latin typeface="Arial"/>
                <a:ea typeface="Arial"/>
                <a:cs typeface="Arial"/>
                <a:sym typeface="Arial"/>
              </a:rPr>
              <a:t>, where any given node is</a:t>
            </a:r>
            <a:endParaRPr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Char char="●"/>
            </a:pPr>
            <a:r>
              <a:rPr lang="en" sz="1700">
                <a:latin typeface="Arial"/>
                <a:ea typeface="Arial"/>
                <a:cs typeface="Arial"/>
                <a:sym typeface="Arial"/>
              </a:rPr>
              <a:t>always greater than its child node/s and the key of the root node is the largest among all other nodes. This property is also called </a:t>
            </a:r>
            <a:r>
              <a:rPr b="1" lang="en" sz="1700">
                <a:latin typeface="Arial"/>
                <a:ea typeface="Arial"/>
                <a:cs typeface="Arial"/>
                <a:sym typeface="Arial"/>
              </a:rPr>
              <a:t>max heap property</a:t>
            </a:r>
            <a:r>
              <a:rPr lang="en" sz="1700">
                <a:latin typeface="Arial"/>
                <a:ea typeface="Arial"/>
                <a:cs typeface="Arial"/>
                <a:sym typeface="Arial"/>
              </a:rPr>
              <a: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Char char="●"/>
            </a:pPr>
            <a:r>
              <a:rPr lang="en" sz="1700">
                <a:latin typeface="Arial"/>
                <a:ea typeface="Arial"/>
                <a:cs typeface="Arial"/>
                <a:sym typeface="Arial"/>
              </a:rPr>
              <a:t>always smaller than the child node/s and the key of the root node is the smallest among all other nodes. This property is also called </a:t>
            </a:r>
            <a:r>
              <a:rPr b="1" lang="en" sz="1700">
                <a:latin typeface="Arial"/>
                <a:ea typeface="Arial"/>
                <a:cs typeface="Arial"/>
                <a:sym typeface="Arial"/>
              </a:rPr>
              <a:t>min heap property</a:t>
            </a:r>
            <a:r>
              <a:rPr lang="en" sz="1700">
                <a:latin typeface="Arial"/>
                <a:ea typeface="Arial"/>
                <a:cs typeface="Arial"/>
                <a:sym typeface="Arial"/>
              </a:rPr>
              <a:t>.</a:t>
            </a:r>
            <a:endParaRPr sz="1700">
              <a:latin typeface="Arial"/>
              <a:ea typeface="Arial"/>
              <a:cs typeface="Arial"/>
              <a:sym typeface="Arial"/>
            </a:endParaRPr>
          </a:p>
          <a:p>
            <a:pPr indent="0" lvl="0" marL="0" rtl="0" algn="l">
              <a:spcBef>
                <a:spcPts val="1200"/>
              </a:spcBef>
              <a:spcAft>
                <a:spcPts val="0"/>
              </a:spcAft>
              <a:buNone/>
            </a:pPr>
            <a:r>
              <a:t/>
            </a:r>
            <a:endParaRPr sz="17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0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200"/>
              </a:spcAft>
              <a:buNone/>
            </a:pPr>
            <a:r>
              <a:rPr b="1" lang="en">
                <a:latin typeface="Arial"/>
                <a:ea typeface="Arial"/>
                <a:cs typeface="Arial"/>
                <a:sym typeface="Arial"/>
              </a:rPr>
              <a:t>Complete Binary Tree</a:t>
            </a:r>
            <a:endParaRPr/>
          </a:p>
        </p:txBody>
      </p:sp>
      <p:sp>
        <p:nvSpPr>
          <p:cNvPr id="698" name="Google Shape;698;p101"/>
          <p:cNvSpPr txBox="1"/>
          <p:nvPr/>
        </p:nvSpPr>
        <p:spPr>
          <a:xfrm>
            <a:off x="863325" y="1629375"/>
            <a:ext cx="7684800" cy="240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rPr>
              <a:t>A complete binary tree is a binary tree in which all the levels are completely filled except possibly the lowest one, which is filled from the left.</a:t>
            </a:r>
            <a:endParaRPr sz="1700">
              <a:solidFill>
                <a:schemeClr val="lt1"/>
              </a:solidFill>
            </a:endParaRPr>
          </a:p>
          <a:p>
            <a:pPr indent="0" lvl="0" marL="0" rtl="0" algn="l">
              <a:lnSpc>
                <a:spcPct val="115000"/>
              </a:lnSpc>
              <a:spcBef>
                <a:spcPts val="0"/>
              </a:spcBef>
              <a:spcAft>
                <a:spcPts val="0"/>
              </a:spcAft>
              <a:buNone/>
            </a:pPr>
            <a:r>
              <a:rPr lang="en" sz="1700">
                <a:solidFill>
                  <a:schemeClr val="lt1"/>
                </a:solidFill>
              </a:rPr>
              <a:t>A complete binary tree is just like a full binary tree, but with two major differences</a:t>
            </a:r>
            <a:endParaRPr sz="1700">
              <a:solidFill>
                <a:schemeClr val="lt1"/>
              </a:solidFill>
            </a:endParaRPr>
          </a:p>
          <a:p>
            <a:pPr indent="-336550" lvl="0" marL="457200" rtl="0" algn="l">
              <a:lnSpc>
                <a:spcPct val="115000"/>
              </a:lnSpc>
              <a:spcBef>
                <a:spcPts val="1200"/>
              </a:spcBef>
              <a:spcAft>
                <a:spcPts val="0"/>
              </a:spcAft>
              <a:buClr>
                <a:schemeClr val="lt1"/>
              </a:buClr>
              <a:buSzPts val="1700"/>
              <a:buAutoNum type="arabicPeriod"/>
            </a:pPr>
            <a:r>
              <a:rPr lang="en" sz="1700">
                <a:solidFill>
                  <a:schemeClr val="lt1"/>
                </a:solidFill>
              </a:rPr>
              <a:t>All the leaf elements must lean towards the left.</a:t>
            </a:r>
            <a:endParaRPr sz="1700">
              <a:solidFill>
                <a:schemeClr val="lt1"/>
              </a:solidFill>
            </a:endParaRPr>
          </a:p>
          <a:p>
            <a:pPr indent="-336550" lvl="0" marL="457200" rtl="0" algn="l">
              <a:lnSpc>
                <a:spcPct val="115000"/>
              </a:lnSpc>
              <a:spcBef>
                <a:spcPts val="0"/>
              </a:spcBef>
              <a:spcAft>
                <a:spcPts val="0"/>
              </a:spcAft>
              <a:buClr>
                <a:schemeClr val="lt1"/>
              </a:buClr>
              <a:buSzPts val="1700"/>
              <a:buAutoNum type="arabicPeriod"/>
            </a:pPr>
            <a:r>
              <a:rPr lang="en" sz="1700">
                <a:solidFill>
                  <a:schemeClr val="lt1"/>
                </a:solidFill>
              </a:rPr>
              <a:t>The last leaf element might not have a right sibling i.e. a complete binary tree doesn't have to be a full binary tree.</a:t>
            </a:r>
            <a:endParaRPr sz="17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the factorial of a number</a:t>
            </a:r>
            <a:endParaRPr/>
          </a:p>
        </p:txBody>
      </p:sp>
      <p:pic>
        <p:nvPicPr>
          <p:cNvPr id="186" name="Google Shape;186;p21"/>
          <p:cNvPicPr preferRelativeResize="0"/>
          <p:nvPr/>
        </p:nvPicPr>
        <p:blipFill>
          <a:blip r:embed="rId3">
            <a:alphaModFix/>
          </a:blip>
          <a:stretch>
            <a:fillRect/>
          </a:stretch>
        </p:blipFill>
        <p:spPr>
          <a:xfrm>
            <a:off x="1541925" y="1404225"/>
            <a:ext cx="5943598" cy="3530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04" name="Google Shape;704;p10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5" name="Google Shape;705;p102"/>
          <p:cNvPicPr preferRelativeResize="0"/>
          <p:nvPr/>
        </p:nvPicPr>
        <p:blipFill>
          <a:blip r:embed="rId3">
            <a:alphaModFix/>
          </a:blip>
          <a:stretch>
            <a:fillRect/>
          </a:stretch>
        </p:blipFill>
        <p:spPr>
          <a:xfrm>
            <a:off x="2628900" y="180975"/>
            <a:ext cx="3886200" cy="47815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11" name="Google Shape;711;p10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2" name="Google Shape;712;p103"/>
          <p:cNvPicPr preferRelativeResize="0"/>
          <p:nvPr/>
        </p:nvPicPr>
        <p:blipFill>
          <a:blip r:embed="rId3">
            <a:alphaModFix/>
          </a:blip>
          <a:stretch>
            <a:fillRect/>
          </a:stretch>
        </p:blipFill>
        <p:spPr>
          <a:xfrm>
            <a:off x="184624" y="393750"/>
            <a:ext cx="2288100" cy="2857500"/>
          </a:xfrm>
          <a:prstGeom prst="rect">
            <a:avLst/>
          </a:prstGeom>
          <a:noFill/>
          <a:ln>
            <a:noFill/>
          </a:ln>
        </p:spPr>
      </p:pic>
      <p:pic>
        <p:nvPicPr>
          <p:cNvPr id="713" name="Google Shape;713;p103"/>
          <p:cNvPicPr preferRelativeResize="0"/>
          <p:nvPr/>
        </p:nvPicPr>
        <p:blipFill>
          <a:blip r:embed="rId4">
            <a:alphaModFix/>
          </a:blip>
          <a:stretch>
            <a:fillRect/>
          </a:stretch>
        </p:blipFill>
        <p:spPr>
          <a:xfrm>
            <a:off x="2708700" y="393750"/>
            <a:ext cx="2362850" cy="2654425"/>
          </a:xfrm>
          <a:prstGeom prst="rect">
            <a:avLst/>
          </a:prstGeom>
          <a:noFill/>
          <a:ln>
            <a:noFill/>
          </a:ln>
        </p:spPr>
      </p:pic>
      <p:pic>
        <p:nvPicPr>
          <p:cNvPr id="714" name="Google Shape;714;p103"/>
          <p:cNvPicPr preferRelativeResize="0"/>
          <p:nvPr/>
        </p:nvPicPr>
        <p:blipFill>
          <a:blip r:embed="rId5">
            <a:alphaModFix/>
          </a:blip>
          <a:stretch>
            <a:fillRect/>
          </a:stretch>
        </p:blipFill>
        <p:spPr>
          <a:xfrm>
            <a:off x="5618625" y="583675"/>
            <a:ext cx="2888825" cy="3254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104"/>
          <p:cNvPicPr preferRelativeResize="0"/>
          <p:nvPr/>
        </p:nvPicPr>
        <p:blipFill>
          <a:blip r:embed="rId3">
            <a:alphaModFix/>
          </a:blip>
          <a:stretch>
            <a:fillRect/>
          </a:stretch>
        </p:blipFill>
        <p:spPr>
          <a:xfrm>
            <a:off x="0" y="594700"/>
            <a:ext cx="4174674" cy="4157025"/>
          </a:xfrm>
          <a:prstGeom prst="rect">
            <a:avLst/>
          </a:prstGeom>
          <a:noFill/>
          <a:ln>
            <a:noFill/>
          </a:ln>
        </p:spPr>
      </p:pic>
      <p:pic>
        <p:nvPicPr>
          <p:cNvPr id="720" name="Google Shape;720;p104"/>
          <p:cNvPicPr preferRelativeResize="0"/>
          <p:nvPr/>
        </p:nvPicPr>
        <p:blipFill>
          <a:blip r:embed="rId4">
            <a:alphaModFix/>
          </a:blip>
          <a:stretch>
            <a:fillRect/>
          </a:stretch>
        </p:blipFill>
        <p:spPr>
          <a:xfrm>
            <a:off x="4572001" y="556787"/>
            <a:ext cx="4313900" cy="423285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105"/>
          <p:cNvPicPr preferRelativeResize="0"/>
          <p:nvPr/>
        </p:nvPicPr>
        <p:blipFill>
          <a:blip r:embed="rId3">
            <a:alphaModFix/>
          </a:blip>
          <a:stretch>
            <a:fillRect/>
          </a:stretch>
        </p:blipFill>
        <p:spPr>
          <a:xfrm>
            <a:off x="60800" y="110325"/>
            <a:ext cx="5891724" cy="2461425"/>
          </a:xfrm>
          <a:prstGeom prst="rect">
            <a:avLst/>
          </a:prstGeom>
          <a:noFill/>
          <a:ln>
            <a:noFill/>
          </a:ln>
        </p:spPr>
      </p:pic>
      <p:pic>
        <p:nvPicPr>
          <p:cNvPr id="726" name="Google Shape;726;p105"/>
          <p:cNvPicPr preferRelativeResize="0"/>
          <p:nvPr/>
        </p:nvPicPr>
        <p:blipFill>
          <a:blip r:embed="rId4">
            <a:alphaModFix/>
          </a:blip>
          <a:stretch>
            <a:fillRect/>
          </a:stretch>
        </p:blipFill>
        <p:spPr>
          <a:xfrm>
            <a:off x="152400" y="2724150"/>
            <a:ext cx="5295668" cy="22669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6"/>
          <p:cNvSpPr txBox="1"/>
          <p:nvPr>
            <p:ph idx="1" type="body"/>
          </p:nvPr>
        </p:nvSpPr>
        <p:spPr>
          <a:xfrm>
            <a:off x="1310150" y="1648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Arial"/>
                <a:ea typeface="Arial"/>
                <a:cs typeface="Arial"/>
                <a:sym typeface="Arial"/>
              </a:rPr>
              <a:t>Heap Operations</a:t>
            </a:r>
            <a:endParaRPr b="1"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Some of the important operations performed on a heap are described below along with their algorithms.</a:t>
            </a:r>
            <a:endParaRPr sz="1500">
              <a:latin typeface="Arial"/>
              <a:ea typeface="Arial"/>
              <a:cs typeface="Arial"/>
              <a:sym typeface="Arial"/>
            </a:endParaRPr>
          </a:p>
          <a:p>
            <a:pPr indent="0" lvl="0" marL="0" rtl="0" algn="l">
              <a:spcBef>
                <a:spcPts val="0"/>
              </a:spcBef>
              <a:spcAft>
                <a:spcPts val="0"/>
              </a:spcAft>
              <a:buNone/>
            </a:pPr>
            <a:r>
              <a:rPr b="1" lang="en" sz="1500">
                <a:latin typeface="Arial"/>
                <a:ea typeface="Arial"/>
                <a:cs typeface="Arial"/>
                <a:sym typeface="Arial"/>
              </a:rPr>
              <a:t>Heapify</a:t>
            </a:r>
            <a:endParaRPr b="1" sz="1500">
              <a:latin typeface="Arial"/>
              <a:ea typeface="Arial"/>
              <a:cs typeface="Arial"/>
              <a:sym typeface="Arial"/>
            </a:endParaRPr>
          </a:p>
          <a:p>
            <a:pPr indent="0" lvl="0" marL="0" rtl="0" algn="l">
              <a:spcBef>
                <a:spcPts val="200"/>
              </a:spcBef>
              <a:spcAft>
                <a:spcPts val="0"/>
              </a:spcAft>
              <a:buNone/>
            </a:pPr>
            <a:r>
              <a:rPr lang="en" sz="1500">
                <a:latin typeface="Arial"/>
                <a:ea typeface="Arial"/>
                <a:cs typeface="Arial"/>
                <a:sym typeface="Arial"/>
              </a:rPr>
              <a:t>Heapify is the process of creating a heap data structure from a binary tree. It is used to create a Min-Heap or a Max-Heap.</a:t>
            </a:r>
            <a:endParaRPr sz="1500">
              <a:latin typeface="Arial"/>
              <a:ea typeface="Arial"/>
              <a:cs typeface="Arial"/>
              <a:sym typeface="Arial"/>
            </a:endParaRPr>
          </a:p>
          <a:p>
            <a:pPr indent="-323850" lvl="0" marL="457200" rtl="0" algn="l">
              <a:spcBef>
                <a:spcPts val="1200"/>
              </a:spcBef>
              <a:spcAft>
                <a:spcPts val="0"/>
              </a:spcAft>
              <a:buClr>
                <a:schemeClr val="lt1"/>
              </a:buClr>
              <a:buSzPts val="1500"/>
              <a:buFont typeface="Arial"/>
              <a:buAutoNum type="arabicPeriod"/>
            </a:pPr>
            <a:r>
              <a:rPr lang="en" sz="1500">
                <a:latin typeface="Arial"/>
                <a:ea typeface="Arial"/>
                <a:cs typeface="Arial"/>
                <a:sym typeface="Arial"/>
              </a:rPr>
              <a:t>Let the input array be</a:t>
            </a:r>
            <a:endParaRPr sz="1500">
              <a:latin typeface="Arial"/>
              <a:ea typeface="Arial"/>
              <a:cs typeface="Arial"/>
              <a:sym typeface="Arial"/>
            </a:endParaRPr>
          </a:p>
          <a:p>
            <a:pPr indent="-323850" lvl="0" marL="457200" rtl="0" algn="l">
              <a:spcBef>
                <a:spcPts val="0"/>
              </a:spcBef>
              <a:spcAft>
                <a:spcPts val="0"/>
              </a:spcAft>
              <a:buClr>
                <a:schemeClr val="lt1"/>
              </a:buClr>
              <a:buSzPts val="1500"/>
              <a:buFont typeface="Arial"/>
              <a:buAutoNum type="arabicPeriod"/>
            </a:pPr>
            <a:r>
              <a:rPr lang="en" sz="1500">
                <a:latin typeface="Arial"/>
                <a:ea typeface="Arial"/>
                <a:cs typeface="Arial"/>
                <a:sym typeface="Arial"/>
              </a:rPr>
              <a:t>Create a complete binary tree from the array</a:t>
            </a:r>
            <a:endParaRPr sz="1500">
              <a:latin typeface="Arial"/>
              <a:ea typeface="Arial"/>
              <a:cs typeface="Arial"/>
              <a:sym typeface="Arial"/>
            </a:endParaRPr>
          </a:p>
          <a:p>
            <a:pPr indent="-323850" lvl="0" marL="457200" rtl="0" algn="l">
              <a:spcBef>
                <a:spcPts val="0"/>
              </a:spcBef>
              <a:spcAft>
                <a:spcPts val="0"/>
              </a:spcAft>
              <a:buClr>
                <a:schemeClr val="lt1"/>
              </a:buClr>
              <a:buSzPts val="1500"/>
              <a:buFont typeface="Arial"/>
              <a:buAutoNum type="arabicPeriod"/>
            </a:pPr>
            <a:r>
              <a:rPr lang="en" sz="1500">
                <a:latin typeface="Arial"/>
                <a:ea typeface="Arial"/>
                <a:cs typeface="Arial"/>
                <a:sym typeface="Arial"/>
              </a:rPr>
              <a:t>Start from the first index of non-leaf node whose index is given by n/2 - 1.</a:t>
            </a:r>
            <a:endParaRPr sz="1500">
              <a:latin typeface="Arial"/>
              <a:ea typeface="Arial"/>
              <a:cs typeface="Arial"/>
              <a:sym typeface="Arial"/>
            </a:endParaRPr>
          </a:p>
          <a:p>
            <a:pPr indent="-323850" lvl="0" marL="457200" rtl="0" algn="l">
              <a:spcBef>
                <a:spcPts val="0"/>
              </a:spcBef>
              <a:spcAft>
                <a:spcPts val="0"/>
              </a:spcAft>
              <a:buClr>
                <a:schemeClr val="lt1"/>
              </a:buClr>
              <a:buSzPts val="1500"/>
              <a:buFont typeface="Arial"/>
              <a:buAutoNum type="arabicPeriod"/>
            </a:pPr>
            <a:r>
              <a:rPr lang="en" sz="1500">
                <a:latin typeface="Arial"/>
                <a:ea typeface="Arial"/>
                <a:cs typeface="Arial"/>
                <a:sym typeface="Arial"/>
              </a:rPr>
              <a:t>Set current element i as largest.</a:t>
            </a:r>
            <a:endParaRPr sz="1500">
              <a:latin typeface="Arial"/>
              <a:ea typeface="Arial"/>
              <a:cs typeface="Arial"/>
              <a:sym typeface="Arial"/>
            </a:endParaRPr>
          </a:p>
          <a:p>
            <a:pPr indent="-323850" lvl="0" marL="457200" rtl="0" algn="l">
              <a:spcBef>
                <a:spcPts val="0"/>
              </a:spcBef>
              <a:spcAft>
                <a:spcPts val="0"/>
              </a:spcAft>
              <a:buClr>
                <a:schemeClr val="lt1"/>
              </a:buClr>
              <a:buSzPts val="1500"/>
              <a:buFont typeface="Arial"/>
              <a:buAutoNum type="arabicPeriod"/>
            </a:pPr>
            <a:r>
              <a:rPr lang="en" sz="1500">
                <a:latin typeface="Arial"/>
                <a:ea typeface="Arial"/>
                <a:cs typeface="Arial"/>
                <a:sym typeface="Arial"/>
              </a:rPr>
              <a:t>The index of left child is given by 2i + 1 and the right child is given by 2i + 2.</a:t>
            </a:r>
            <a:br>
              <a:rPr lang="en" sz="1500">
                <a:latin typeface="Arial"/>
                <a:ea typeface="Arial"/>
                <a:cs typeface="Arial"/>
                <a:sym typeface="Arial"/>
              </a:rPr>
            </a:br>
            <a:r>
              <a:rPr lang="en" sz="1500">
                <a:latin typeface="Arial"/>
                <a:ea typeface="Arial"/>
                <a:cs typeface="Arial"/>
                <a:sym typeface="Arial"/>
              </a:rPr>
              <a:t>If leftChild is greater than currentElement (i.e. element at ith index), set leftChildIndex as largest.</a:t>
            </a:r>
            <a:br>
              <a:rPr lang="en" sz="1500">
                <a:latin typeface="Arial"/>
                <a:ea typeface="Arial"/>
                <a:cs typeface="Arial"/>
                <a:sym typeface="Arial"/>
              </a:rPr>
            </a:br>
            <a:r>
              <a:rPr lang="en" sz="1500">
                <a:latin typeface="Arial"/>
                <a:ea typeface="Arial"/>
                <a:cs typeface="Arial"/>
                <a:sym typeface="Arial"/>
              </a:rPr>
              <a:t>If rightChild is greater than element in largest, set rightChildIndex as largest.</a:t>
            </a:r>
            <a:endParaRPr sz="1500">
              <a:latin typeface="Arial"/>
              <a:ea typeface="Arial"/>
              <a:cs typeface="Arial"/>
              <a:sym typeface="Arial"/>
            </a:endParaRPr>
          </a:p>
          <a:p>
            <a:pPr indent="-323850" lvl="0" marL="457200" rtl="0" algn="l">
              <a:spcBef>
                <a:spcPts val="0"/>
              </a:spcBef>
              <a:spcAft>
                <a:spcPts val="0"/>
              </a:spcAft>
              <a:buClr>
                <a:schemeClr val="lt1"/>
              </a:buClr>
              <a:buSzPts val="1500"/>
              <a:buFont typeface="Arial"/>
              <a:buAutoNum type="arabicPeriod"/>
            </a:pPr>
            <a:r>
              <a:rPr lang="en" sz="1500">
                <a:latin typeface="Arial"/>
                <a:ea typeface="Arial"/>
                <a:cs typeface="Arial"/>
                <a:sym typeface="Arial"/>
              </a:rPr>
              <a:t>Swap largest with currentElement</a:t>
            </a:r>
            <a:endParaRPr sz="1500">
              <a:latin typeface="Arial"/>
              <a:ea typeface="Arial"/>
              <a:cs typeface="Arial"/>
              <a:sym typeface="Arial"/>
            </a:endParaRPr>
          </a:p>
          <a:p>
            <a:pPr indent="-323850" lvl="0" marL="457200" rtl="0" algn="l">
              <a:spcBef>
                <a:spcPts val="0"/>
              </a:spcBef>
              <a:spcAft>
                <a:spcPts val="0"/>
              </a:spcAft>
              <a:buClr>
                <a:schemeClr val="lt1"/>
              </a:buClr>
              <a:buSzPts val="1500"/>
              <a:buFont typeface="Arial"/>
              <a:buAutoNum type="arabicPeriod"/>
            </a:pPr>
            <a:r>
              <a:rPr lang="en" sz="1500">
                <a:latin typeface="Arial"/>
                <a:ea typeface="Arial"/>
                <a:cs typeface="Arial"/>
                <a:sym typeface="Arial"/>
              </a:rPr>
              <a:t>Repeat steps 3-7 until the subtrees are also heapified.</a:t>
            </a:r>
            <a:endParaRPr sz="1500">
              <a:latin typeface="Arial"/>
              <a:ea typeface="Arial"/>
              <a:cs typeface="Arial"/>
              <a:sym typeface="Arial"/>
            </a:endParaRPr>
          </a:p>
          <a:p>
            <a:pPr indent="0" lvl="0" marL="0" rtl="0" algn="l">
              <a:spcBef>
                <a:spcPts val="1200"/>
              </a:spcBef>
              <a:spcAft>
                <a:spcPts val="1200"/>
              </a:spcAft>
              <a:buNone/>
            </a:pPr>
            <a:r>
              <a:t/>
            </a:r>
            <a:endParaRPr sz="15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37" name="Google Shape;737;p10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8" name="Google Shape;738;p107"/>
          <p:cNvPicPr preferRelativeResize="0"/>
          <p:nvPr/>
        </p:nvPicPr>
        <p:blipFill>
          <a:blip r:embed="rId3">
            <a:alphaModFix/>
          </a:blip>
          <a:stretch>
            <a:fillRect/>
          </a:stretch>
        </p:blipFill>
        <p:spPr>
          <a:xfrm>
            <a:off x="-102445" y="2232300"/>
            <a:ext cx="3022220" cy="2911199"/>
          </a:xfrm>
          <a:prstGeom prst="rect">
            <a:avLst/>
          </a:prstGeom>
          <a:noFill/>
          <a:ln>
            <a:noFill/>
          </a:ln>
        </p:spPr>
      </p:pic>
      <p:pic>
        <p:nvPicPr>
          <p:cNvPr id="739" name="Google Shape;739;p107"/>
          <p:cNvPicPr preferRelativeResize="0"/>
          <p:nvPr/>
        </p:nvPicPr>
        <p:blipFill>
          <a:blip r:embed="rId4">
            <a:alphaModFix/>
          </a:blip>
          <a:stretch>
            <a:fillRect/>
          </a:stretch>
        </p:blipFill>
        <p:spPr>
          <a:xfrm>
            <a:off x="1297500" y="73200"/>
            <a:ext cx="5751554" cy="1867725"/>
          </a:xfrm>
          <a:prstGeom prst="rect">
            <a:avLst/>
          </a:prstGeom>
          <a:noFill/>
          <a:ln>
            <a:noFill/>
          </a:ln>
        </p:spPr>
      </p:pic>
      <p:pic>
        <p:nvPicPr>
          <p:cNvPr id="740" name="Google Shape;740;p107"/>
          <p:cNvPicPr preferRelativeResize="0"/>
          <p:nvPr/>
        </p:nvPicPr>
        <p:blipFill>
          <a:blip r:embed="rId5">
            <a:alphaModFix/>
          </a:blip>
          <a:stretch>
            <a:fillRect/>
          </a:stretch>
        </p:blipFill>
        <p:spPr>
          <a:xfrm>
            <a:off x="2867265" y="1940925"/>
            <a:ext cx="3129475" cy="3202574"/>
          </a:xfrm>
          <a:prstGeom prst="rect">
            <a:avLst/>
          </a:prstGeom>
          <a:noFill/>
          <a:ln>
            <a:noFill/>
          </a:ln>
        </p:spPr>
      </p:pic>
      <p:pic>
        <p:nvPicPr>
          <p:cNvPr id="741" name="Google Shape;741;p107"/>
          <p:cNvPicPr preferRelativeResize="0"/>
          <p:nvPr/>
        </p:nvPicPr>
        <p:blipFill>
          <a:blip r:embed="rId6">
            <a:alphaModFix/>
          </a:blip>
          <a:stretch>
            <a:fillRect/>
          </a:stretch>
        </p:blipFill>
        <p:spPr>
          <a:xfrm>
            <a:off x="5996749" y="2308125"/>
            <a:ext cx="3147248" cy="2911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08"/>
          <p:cNvSpPr txBox="1"/>
          <p:nvPr>
            <p:ph idx="1" type="body"/>
          </p:nvPr>
        </p:nvSpPr>
        <p:spPr>
          <a:xfrm>
            <a:off x="1310125" y="6703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Arial"/>
                <a:ea typeface="Arial"/>
                <a:cs typeface="Arial"/>
                <a:sym typeface="Arial"/>
              </a:rPr>
              <a:t>Insert Element into Heap</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AutoNum type="arabicPeriod"/>
            </a:pPr>
            <a:r>
              <a:rPr lang="en" sz="1700">
                <a:latin typeface="Arial"/>
                <a:ea typeface="Arial"/>
                <a:cs typeface="Arial"/>
                <a:sym typeface="Arial"/>
              </a:rPr>
              <a:t>Insert the new element at the end of the tree.</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Heapify the tree.</a:t>
            </a:r>
            <a:endParaRPr sz="1700">
              <a:latin typeface="Arial"/>
              <a:ea typeface="Arial"/>
              <a:cs typeface="Arial"/>
              <a:sym typeface="Arial"/>
            </a:endParaRPr>
          </a:p>
          <a:p>
            <a:pPr indent="0" lvl="0" marL="0" rtl="0" algn="l">
              <a:spcBef>
                <a:spcPts val="1200"/>
              </a:spcBef>
              <a:spcAft>
                <a:spcPts val="0"/>
              </a:spcAft>
              <a:buNone/>
            </a:pPr>
            <a:r>
              <a:t/>
            </a:r>
            <a:endParaRPr sz="1700">
              <a:latin typeface="Arial"/>
              <a:ea typeface="Arial"/>
              <a:cs typeface="Arial"/>
              <a:sym typeface="Arial"/>
            </a:endParaRPr>
          </a:p>
          <a:p>
            <a:pPr indent="0" lvl="0" marL="0" rtl="0" algn="l">
              <a:spcBef>
                <a:spcPts val="0"/>
              </a:spcBef>
              <a:spcAft>
                <a:spcPts val="0"/>
              </a:spcAft>
              <a:buNone/>
            </a:pPr>
            <a:r>
              <a:rPr b="1" lang="en" sz="1700">
                <a:latin typeface="Arial"/>
                <a:ea typeface="Arial"/>
                <a:cs typeface="Arial"/>
                <a:sym typeface="Arial"/>
              </a:rPr>
              <a:t>Delete Element from Heap</a:t>
            </a:r>
            <a:endParaRPr b="1" sz="1700">
              <a:latin typeface="Arial"/>
              <a:ea typeface="Arial"/>
              <a:cs typeface="Arial"/>
              <a:sym typeface="Arial"/>
            </a:endParaRPr>
          </a:p>
          <a:p>
            <a:pPr indent="-336550" lvl="0" marL="457200" rtl="0" algn="l">
              <a:spcBef>
                <a:spcPts val="1200"/>
              </a:spcBef>
              <a:spcAft>
                <a:spcPts val="0"/>
              </a:spcAft>
              <a:buClr>
                <a:schemeClr val="lt1"/>
              </a:buClr>
              <a:buSzPts val="1700"/>
              <a:buFont typeface="Arial"/>
              <a:buAutoNum type="arabicPeriod"/>
            </a:pPr>
            <a:r>
              <a:rPr lang="en" sz="1700">
                <a:latin typeface="Arial"/>
                <a:ea typeface="Arial"/>
                <a:cs typeface="Arial"/>
                <a:sym typeface="Arial"/>
              </a:rPr>
              <a:t>Select the element to be deleted.</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Swap it with the last element.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Remove the last element.</a:t>
            </a:r>
            <a:endParaRPr sz="1700">
              <a:latin typeface="Arial"/>
              <a:ea typeface="Arial"/>
              <a:cs typeface="Arial"/>
              <a:sym typeface="Arial"/>
            </a:endParaRPr>
          </a:p>
          <a:p>
            <a:pPr indent="-336550" lvl="0" marL="457200" rtl="0" algn="l">
              <a:spcBef>
                <a:spcPts val="0"/>
              </a:spcBef>
              <a:spcAft>
                <a:spcPts val="0"/>
              </a:spcAft>
              <a:buClr>
                <a:schemeClr val="lt1"/>
              </a:buClr>
              <a:buSzPts val="1700"/>
              <a:buFont typeface="Arial"/>
              <a:buAutoNum type="arabicPeriod"/>
            </a:pPr>
            <a:r>
              <a:rPr lang="en" sz="1700">
                <a:latin typeface="Arial"/>
                <a:ea typeface="Arial"/>
                <a:cs typeface="Arial"/>
                <a:sym typeface="Arial"/>
              </a:rPr>
              <a:t>Heapify the tree.</a:t>
            </a:r>
            <a:endParaRPr sz="17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52" name="Google Shape;752;p10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3" name="Google Shape;753;p109"/>
          <p:cNvPicPr preferRelativeResize="0"/>
          <p:nvPr/>
        </p:nvPicPr>
        <p:blipFill>
          <a:blip r:embed="rId3">
            <a:alphaModFix/>
          </a:blip>
          <a:stretch>
            <a:fillRect/>
          </a:stretch>
        </p:blipFill>
        <p:spPr>
          <a:xfrm>
            <a:off x="79275" y="1478600"/>
            <a:ext cx="3637624" cy="3367924"/>
          </a:xfrm>
          <a:prstGeom prst="rect">
            <a:avLst/>
          </a:prstGeom>
          <a:noFill/>
          <a:ln>
            <a:noFill/>
          </a:ln>
        </p:spPr>
      </p:pic>
      <p:pic>
        <p:nvPicPr>
          <p:cNvPr id="754" name="Google Shape;754;p109"/>
          <p:cNvPicPr preferRelativeResize="0"/>
          <p:nvPr/>
        </p:nvPicPr>
        <p:blipFill>
          <a:blip r:embed="rId4">
            <a:alphaModFix/>
          </a:blip>
          <a:stretch>
            <a:fillRect/>
          </a:stretch>
        </p:blipFill>
        <p:spPr>
          <a:xfrm>
            <a:off x="4164627" y="1478600"/>
            <a:ext cx="3867883" cy="33679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60" name="Google Shape;760;p11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1" name="Google Shape;761;p110"/>
          <p:cNvPicPr preferRelativeResize="0"/>
          <p:nvPr/>
        </p:nvPicPr>
        <p:blipFill>
          <a:blip r:embed="rId3">
            <a:alphaModFix/>
          </a:blip>
          <a:stretch>
            <a:fillRect/>
          </a:stretch>
        </p:blipFill>
        <p:spPr>
          <a:xfrm>
            <a:off x="75827" y="74175"/>
            <a:ext cx="2972475" cy="2769276"/>
          </a:xfrm>
          <a:prstGeom prst="rect">
            <a:avLst/>
          </a:prstGeom>
          <a:noFill/>
          <a:ln>
            <a:noFill/>
          </a:ln>
        </p:spPr>
      </p:pic>
      <p:pic>
        <p:nvPicPr>
          <p:cNvPr id="762" name="Google Shape;762;p110"/>
          <p:cNvPicPr preferRelativeResize="0"/>
          <p:nvPr/>
        </p:nvPicPr>
        <p:blipFill>
          <a:blip r:embed="rId4">
            <a:alphaModFix/>
          </a:blip>
          <a:stretch>
            <a:fillRect/>
          </a:stretch>
        </p:blipFill>
        <p:spPr>
          <a:xfrm>
            <a:off x="3101178" y="264225"/>
            <a:ext cx="2941635" cy="2769276"/>
          </a:xfrm>
          <a:prstGeom prst="rect">
            <a:avLst/>
          </a:prstGeom>
          <a:noFill/>
          <a:ln>
            <a:noFill/>
          </a:ln>
        </p:spPr>
      </p:pic>
      <p:pic>
        <p:nvPicPr>
          <p:cNvPr id="763" name="Google Shape;763;p110"/>
          <p:cNvPicPr preferRelativeResize="0"/>
          <p:nvPr/>
        </p:nvPicPr>
        <p:blipFill>
          <a:blip r:embed="rId5">
            <a:alphaModFix/>
          </a:blip>
          <a:stretch>
            <a:fillRect/>
          </a:stretch>
        </p:blipFill>
        <p:spPr>
          <a:xfrm>
            <a:off x="6095699" y="163600"/>
            <a:ext cx="3179875" cy="2970526"/>
          </a:xfrm>
          <a:prstGeom prst="rect">
            <a:avLst/>
          </a:prstGeom>
          <a:noFill/>
          <a:ln>
            <a:noFill/>
          </a:ln>
        </p:spPr>
      </p:pic>
      <p:pic>
        <p:nvPicPr>
          <p:cNvPr id="764" name="Google Shape;764;p110"/>
          <p:cNvPicPr preferRelativeResize="0"/>
          <p:nvPr/>
        </p:nvPicPr>
        <p:blipFill>
          <a:blip r:embed="rId6">
            <a:alphaModFix/>
          </a:blip>
          <a:stretch>
            <a:fillRect/>
          </a:stretch>
        </p:blipFill>
        <p:spPr>
          <a:xfrm>
            <a:off x="858361" y="2917650"/>
            <a:ext cx="2809413" cy="276927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1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70" name="Google Shape;770;p11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1" name="Google Shape;771;p111"/>
          <p:cNvPicPr preferRelativeResize="0"/>
          <p:nvPr/>
        </p:nvPicPr>
        <p:blipFill>
          <a:blip r:embed="rId3">
            <a:alphaModFix/>
          </a:blip>
          <a:stretch>
            <a:fillRect/>
          </a:stretch>
        </p:blipFill>
        <p:spPr>
          <a:xfrm>
            <a:off x="1278680" y="0"/>
            <a:ext cx="658663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